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4" r:id="rId2"/>
    <p:sldId id="320" r:id="rId3"/>
    <p:sldId id="275" r:id="rId4"/>
    <p:sldId id="321" r:id="rId5"/>
    <p:sldId id="324" r:id="rId6"/>
    <p:sldId id="330" r:id="rId7"/>
    <p:sldId id="337" r:id="rId8"/>
    <p:sldId id="339" r:id="rId9"/>
    <p:sldId id="340" r:id="rId10"/>
    <p:sldId id="341" r:id="rId11"/>
    <p:sldId id="34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76005D"/>
    <a:srgbClr val="2A2A2A"/>
    <a:srgbClr val="262626"/>
    <a:srgbClr val="121212"/>
    <a:srgbClr val="000000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81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0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33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C05B3-2AF3-44C2-B3E1-70D8FF54C25A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3C4DA-A60C-4D53-93F3-32F393ABA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9575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F8212-7EE8-44F3-86A0-63E6D1C47833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CA65A-3711-4569-B928-420540968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4884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Footer text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CA65A-3711-4569-B928-4205409687E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180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Footer text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CA65A-3711-4569-B928-4205409687E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996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Footer text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CA65A-3711-4569-B928-4205409687E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951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Footer text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CA65A-3711-4569-B928-4205409687E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881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Footer text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CA65A-3711-4569-B928-4205409687E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154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Footer text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CA65A-3711-4569-B928-4205409687E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263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Footer text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CA65A-3711-4569-B928-4205409687E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365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C3DA8FA-ECFB-432B-9205-9C66950DA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8060" y="2517332"/>
            <a:ext cx="5135880" cy="168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23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192" y="2190749"/>
            <a:ext cx="2456770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1429666"/>
            <a:ext cx="10835058" cy="484187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3482955" y="2190749"/>
            <a:ext cx="2456770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2"/>
          </p:nvPr>
        </p:nvSpPr>
        <p:spPr>
          <a:xfrm>
            <a:off x="6275718" y="2190749"/>
            <a:ext cx="2456770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9068480" y="2190749"/>
            <a:ext cx="2456770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6D19D3-9DF9-477A-9ABC-E8851C0778FB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30158A0-5B9F-4F5F-BED1-0FE79E4200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DD9AA4F-46A9-4EC7-B920-F16D5F9E1B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7AE00335-045F-4772-BE23-586C2EF7D5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27666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zpostavljen content mali des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 userDrawn="1"/>
        </p:nvSpPr>
        <p:spPr>
          <a:xfrm rot="5400000" flipH="1">
            <a:off x="-1285874" y="1285874"/>
            <a:ext cx="6858000" cy="4286251"/>
          </a:xfrm>
          <a:prstGeom prst="round1Rect">
            <a:avLst>
              <a:gd name="adj" fmla="val 2286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914903" y="2258117"/>
            <a:ext cx="6587790" cy="560908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4914903" y="504510"/>
            <a:ext cx="6587790" cy="1619566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1"/>
          </p:nvPr>
        </p:nvSpPr>
        <p:spPr>
          <a:xfrm>
            <a:off x="4914903" y="3144015"/>
            <a:ext cx="6587790" cy="297331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2"/>
          </p:nvPr>
        </p:nvSpPr>
        <p:spPr>
          <a:xfrm>
            <a:off x="628650" y="1038287"/>
            <a:ext cx="3038475" cy="1040447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628650" y="564966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5"/>
          </p:nvPr>
        </p:nvSpPr>
        <p:spPr>
          <a:xfrm>
            <a:off x="628650" y="2901979"/>
            <a:ext cx="3038475" cy="1040447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6"/>
          </p:nvPr>
        </p:nvSpPr>
        <p:spPr>
          <a:xfrm>
            <a:off x="628650" y="2428658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6" name="Content Placeholder 2"/>
          <p:cNvSpPr>
            <a:spLocks noGrp="1"/>
          </p:cNvSpPr>
          <p:nvPr>
            <p:ph idx="17"/>
          </p:nvPr>
        </p:nvSpPr>
        <p:spPr>
          <a:xfrm>
            <a:off x="628650" y="4836377"/>
            <a:ext cx="3038475" cy="1040447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18"/>
          </p:nvPr>
        </p:nvSpPr>
        <p:spPr>
          <a:xfrm>
            <a:off x="628650" y="4363056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6D30C5-37CD-4CD9-A5AD-F22FBCE886F6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C4917C51-0D1B-4242-B26C-D919FA2C5D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CEFE96FD-8F4C-40A5-AE25-38A36EBA48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52DAD9D5-B358-4944-9613-C25D6A4CB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14903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69720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zpostavljen content mali 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 userDrawn="1"/>
        </p:nvSpPr>
        <p:spPr>
          <a:xfrm rot="16200000">
            <a:off x="6619875" y="1285875"/>
            <a:ext cx="6858000" cy="4286251"/>
          </a:xfrm>
          <a:prstGeom prst="round1Rect">
            <a:avLst>
              <a:gd name="adj" fmla="val 2286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2258117"/>
            <a:ext cx="6587790" cy="560908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10"/>
            <a:ext cx="6587790" cy="1619566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1"/>
          </p:nvPr>
        </p:nvSpPr>
        <p:spPr>
          <a:xfrm>
            <a:off x="690192" y="3071564"/>
            <a:ext cx="6587790" cy="297331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2"/>
          </p:nvPr>
        </p:nvSpPr>
        <p:spPr>
          <a:xfrm>
            <a:off x="8534399" y="1038288"/>
            <a:ext cx="3038475" cy="1040447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8534399" y="564967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5"/>
          </p:nvPr>
        </p:nvSpPr>
        <p:spPr>
          <a:xfrm>
            <a:off x="8534399" y="2945733"/>
            <a:ext cx="3038475" cy="1040447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6"/>
          </p:nvPr>
        </p:nvSpPr>
        <p:spPr>
          <a:xfrm>
            <a:off x="8534399" y="2472412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6" name="Content Placeholder 2"/>
          <p:cNvSpPr>
            <a:spLocks noGrp="1"/>
          </p:cNvSpPr>
          <p:nvPr>
            <p:ph idx="17"/>
          </p:nvPr>
        </p:nvSpPr>
        <p:spPr>
          <a:xfrm>
            <a:off x="8534399" y="4942361"/>
            <a:ext cx="3038475" cy="1040447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18"/>
          </p:nvPr>
        </p:nvSpPr>
        <p:spPr>
          <a:xfrm>
            <a:off x="8534399" y="4469040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9FE29FA-1E66-4B8F-8664-9710B32406AE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810C0D3D-BBC8-43F4-9FAD-8990E7CF9C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F2209631-8AB7-4EF0-8DF0-25EC1B781E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849147" y="6297455"/>
              <a:ext cx="1082438" cy="355378"/>
            </a:xfrm>
            <a:prstGeom prst="rect">
              <a:avLst/>
            </a:prstGeom>
          </p:spPr>
        </p:pic>
      </p:grp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E776C98C-EEC9-4B50-985C-37B6BFAD35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46638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zpostavljen content m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 userDrawn="1"/>
        </p:nvSpPr>
        <p:spPr>
          <a:xfrm rot="10800000">
            <a:off x="5133975" y="0"/>
            <a:ext cx="7058025" cy="3381375"/>
          </a:xfrm>
          <a:prstGeom prst="round1Rect">
            <a:avLst>
              <a:gd name="adj" fmla="val 187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7350" y="3800321"/>
            <a:ext cx="6305550" cy="20781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10"/>
            <a:ext cx="3967532" cy="857565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1"/>
          </p:nvPr>
        </p:nvSpPr>
        <p:spPr>
          <a:xfrm>
            <a:off x="690193" y="1590675"/>
            <a:ext cx="3967532" cy="452665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2"/>
          </p:nvPr>
        </p:nvSpPr>
        <p:spPr>
          <a:xfrm>
            <a:off x="5467350" y="1054031"/>
            <a:ext cx="3038475" cy="1839978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3"/>
          </p:nvPr>
        </p:nvSpPr>
        <p:spPr>
          <a:xfrm>
            <a:off x="8734425" y="1054031"/>
            <a:ext cx="3038475" cy="1839978"/>
          </a:xfrm>
        </p:spPr>
        <p:txBody>
          <a:bodyPr lIns="0" rIns="0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4"/>
          </p:nvPr>
        </p:nvSpPr>
        <p:spPr>
          <a:xfrm>
            <a:off x="5467350" y="504510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8734425" y="504510"/>
            <a:ext cx="3038475" cy="457200"/>
          </a:xfrm>
        </p:spPr>
        <p:txBody>
          <a:bodyPr lIns="0" rIns="0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Edit Master text style</a:t>
            </a:r>
            <a:r>
              <a:rPr lang="sl-SI" dirty="0"/>
              <a:t>s</a:t>
            </a:r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EC3946-68A5-4A42-864A-8B2FEEDFF69A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22D11582-2238-4D0B-A83A-60740CB97C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1F886A21-3591-4739-89BC-3E283AF4B4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849147" y="6297455"/>
              <a:ext cx="1082438" cy="355378"/>
            </a:xfrm>
            <a:prstGeom prst="rect">
              <a:avLst/>
            </a:prstGeom>
          </p:spPr>
        </p:pic>
      </p:grp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0C8582B1-83FB-4402-AD3B-E05A7350A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6632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Diagonal Corners Rounded 33">
            <a:extLst>
              <a:ext uri="{FF2B5EF4-FFF2-40B4-BE49-F238E27FC236}">
                <a16:creationId xmlns:a16="http://schemas.microsoft.com/office/drawing/2014/main" id="{1EAB229B-95AA-40E0-BC7C-55913872A7B8}"/>
              </a:ext>
            </a:extLst>
          </p:cNvPr>
          <p:cNvSpPr/>
          <p:nvPr userDrawn="1"/>
        </p:nvSpPr>
        <p:spPr>
          <a:xfrm>
            <a:off x="3331763" y="2843734"/>
            <a:ext cx="1132310" cy="1132310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0" name="Rectangle: Diagonal Corners Rounded 39">
            <a:extLst>
              <a:ext uri="{FF2B5EF4-FFF2-40B4-BE49-F238E27FC236}">
                <a16:creationId xmlns:a16="http://schemas.microsoft.com/office/drawing/2014/main" id="{17A98F63-DA53-4ED6-82C0-4A38C58F902A}"/>
              </a:ext>
            </a:extLst>
          </p:cNvPr>
          <p:cNvSpPr/>
          <p:nvPr userDrawn="1"/>
        </p:nvSpPr>
        <p:spPr>
          <a:xfrm>
            <a:off x="5541565" y="2843734"/>
            <a:ext cx="1132310" cy="1132310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4" name="Rectangle: Diagonal Corners Rounded 43">
            <a:extLst>
              <a:ext uri="{FF2B5EF4-FFF2-40B4-BE49-F238E27FC236}">
                <a16:creationId xmlns:a16="http://schemas.microsoft.com/office/drawing/2014/main" id="{3518538E-C1F8-4243-94AF-698F5E24B10F}"/>
              </a:ext>
            </a:extLst>
          </p:cNvPr>
          <p:cNvSpPr/>
          <p:nvPr userDrawn="1"/>
        </p:nvSpPr>
        <p:spPr>
          <a:xfrm>
            <a:off x="7751364" y="2843734"/>
            <a:ext cx="1132310" cy="1132310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5" name="Rectangle: Diagonal Corners Rounded 44">
            <a:extLst>
              <a:ext uri="{FF2B5EF4-FFF2-40B4-BE49-F238E27FC236}">
                <a16:creationId xmlns:a16="http://schemas.microsoft.com/office/drawing/2014/main" id="{F2FDA244-44D8-47C5-89B6-EE27C79229B4}"/>
              </a:ext>
            </a:extLst>
          </p:cNvPr>
          <p:cNvSpPr/>
          <p:nvPr userDrawn="1"/>
        </p:nvSpPr>
        <p:spPr>
          <a:xfrm>
            <a:off x="9961163" y="2843734"/>
            <a:ext cx="1132310" cy="1132310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3" name="Rectangle: Diagonal Corners Rounded 32">
            <a:extLst>
              <a:ext uri="{FF2B5EF4-FFF2-40B4-BE49-F238E27FC236}">
                <a16:creationId xmlns:a16="http://schemas.microsoft.com/office/drawing/2014/main" id="{EE6E51DC-B57E-4006-9EE8-986BE8D8CF7D}"/>
              </a:ext>
            </a:extLst>
          </p:cNvPr>
          <p:cNvSpPr/>
          <p:nvPr userDrawn="1"/>
        </p:nvSpPr>
        <p:spPr>
          <a:xfrm>
            <a:off x="1121964" y="2843734"/>
            <a:ext cx="1132310" cy="1132310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192" y="1571065"/>
            <a:ext cx="10835058" cy="990600"/>
          </a:xfrm>
        </p:spPr>
        <p:txBody>
          <a:bodyPr/>
          <a:lstStyle>
            <a:lvl1pPr algn="ctr">
              <a:defRPr sz="1800"/>
            </a:lvl1pPr>
            <a:lvl2pPr algn="ctr">
              <a:defRPr sz="1600"/>
            </a:lvl2pPr>
            <a:lvl3pPr algn="ctr"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ctr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90192" y="4655744"/>
            <a:ext cx="1995857" cy="1373580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2899992" y="4655744"/>
            <a:ext cx="1995857" cy="1373580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109792" y="4655744"/>
            <a:ext cx="1995857" cy="1373580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7319592" y="4655744"/>
            <a:ext cx="1995857" cy="1373580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9529393" y="4655744"/>
            <a:ext cx="1995857" cy="1373580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1" hasCustomPrompt="1"/>
          </p:nvPr>
        </p:nvSpPr>
        <p:spPr>
          <a:xfrm>
            <a:off x="1294419" y="2998788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49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04218" y="2998788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23" hasCustomPrompt="1"/>
          </p:nvPr>
        </p:nvSpPr>
        <p:spPr>
          <a:xfrm>
            <a:off x="5714020" y="2998788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51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923819" y="2998788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10133620" y="2998788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90192" y="4155493"/>
            <a:ext cx="1995857" cy="367543"/>
          </a:xfrm>
        </p:spPr>
        <p:txBody>
          <a:bodyPr>
            <a:normAutofit/>
          </a:bodyPr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Naslovcek</a:t>
            </a:r>
            <a:endParaRPr lang="en-US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2899992" y="4155493"/>
            <a:ext cx="1995857" cy="367543"/>
          </a:xfrm>
        </p:spPr>
        <p:txBody>
          <a:bodyPr>
            <a:normAutofit/>
          </a:bodyPr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Naslovcek</a:t>
            </a:r>
            <a:endParaRPr lang="en-US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5109792" y="4155493"/>
            <a:ext cx="1995857" cy="367543"/>
          </a:xfrm>
        </p:spPr>
        <p:txBody>
          <a:bodyPr>
            <a:normAutofit/>
          </a:bodyPr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Naslovcek</a:t>
            </a:r>
            <a:endParaRPr lang="en-US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7319592" y="4155493"/>
            <a:ext cx="1995857" cy="367543"/>
          </a:xfrm>
        </p:spPr>
        <p:txBody>
          <a:bodyPr>
            <a:normAutofit/>
          </a:bodyPr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Naslovcek</a:t>
            </a:r>
            <a:endParaRPr lang="en-US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9529393" y="4155493"/>
            <a:ext cx="1995857" cy="367543"/>
          </a:xfrm>
        </p:spPr>
        <p:txBody>
          <a:bodyPr>
            <a:normAutofit/>
          </a:bodyPr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Naslovcek</a:t>
            </a:r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889BA1-B19D-434F-954C-55C3641CFB61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E3F96FC8-3566-4CDE-8AC9-C78BA270A6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8259536-368E-4C6D-9EC2-6D8B262AE4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DD67BDDE-D706-4ACC-825A-3AC723EB0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50553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0" grpId="0" animBg="1"/>
      <p:bldP spid="44" grpId="0" animBg="1"/>
      <p:bldP spid="45" grpId="0" animBg="1"/>
      <p:bldP spid="33" grpId="0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0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2BCDC485-F323-492C-BD62-3891583DEC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1397000"/>
          </a:xfrm>
          <a:prstGeom prst="rect">
            <a:avLst/>
          </a:prstGeom>
        </p:spPr>
      </p:pic>
      <p:sp>
        <p:nvSpPr>
          <p:cNvPr id="23" name="Oval 22"/>
          <p:cNvSpPr/>
          <p:nvPr userDrawn="1"/>
        </p:nvSpPr>
        <p:spPr>
          <a:xfrm>
            <a:off x="2736354" y="3439226"/>
            <a:ext cx="6712446" cy="6712438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 userDrawn="1"/>
        </p:nvSpPr>
        <p:spPr>
          <a:xfrm>
            <a:off x="3335869" y="4035316"/>
            <a:ext cx="5520264" cy="5520258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 userDrawn="1"/>
        </p:nvSpPr>
        <p:spPr>
          <a:xfrm>
            <a:off x="3962402" y="4661849"/>
            <a:ext cx="4267198" cy="4267192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192" y="1571065"/>
            <a:ext cx="10835058" cy="990600"/>
          </a:xfrm>
        </p:spPr>
        <p:txBody>
          <a:bodyPr/>
          <a:lstStyle>
            <a:lvl1pPr algn="ctr">
              <a:defRPr sz="1800"/>
            </a:lvl1pPr>
            <a:lvl2pPr algn="ctr">
              <a:defRPr sz="1600"/>
            </a:lvl2pPr>
            <a:lvl3pPr algn="ctr"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ctr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Oval 1"/>
          <p:cNvSpPr/>
          <p:nvPr userDrawn="1"/>
        </p:nvSpPr>
        <p:spPr>
          <a:xfrm>
            <a:off x="2630232" y="4491198"/>
            <a:ext cx="1266825" cy="12668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43444" y="4486109"/>
            <a:ext cx="2244307" cy="1600365"/>
          </a:xfrm>
        </p:spPr>
        <p:txBody>
          <a:bodyPr>
            <a:normAutofit/>
          </a:bodyPr>
          <a:lstStyle>
            <a:lvl1pPr algn="r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90193" y="3073765"/>
            <a:ext cx="3402574" cy="946293"/>
          </a:xfrm>
        </p:spPr>
        <p:txBody>
          <a:bodyPr>
            <a:normAutofit/>
          </a:bodyPr>
          <a:lstStyle>
            <a:lvl1pPr algn="r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036842" y="3073526"/>
            <a:ext cx="3488408" cy="946532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9700827" y="4486110"/>
            <a:ext cx="2176847" cy="1600364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9" name="Oval 38"/>
          <p:cNvSpPr/>
          <p:nvPr userDrawn="1"/>
        </p:nvSpPr>
        <p:spPr>
          <a:xfrm>
            <a:off x="4287329" y="3073525"/>
            <a:ext cx="1266825" cy="12668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/>
          <p:cNvSpPr/>
          <p:nvPr userDrawn="1"/>
        </p:nvSpPr>
        <p:spPr>
          <a:xfrm>
            <a:off x="6579185" y="3073525"/>
            <a:ext cx="1266825" cy="12668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/>
          <p:cNvSpPr/>
          <p:nvPr userDrawn="1"/>
        </p:nvSpPr>
        <p:spPr>
          <a:xfrm>
            <a:off x="8291521" y="4486110"/>
            <a:ext cx="1266825" cy="12668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1" hasCustomPrompt="1"/>
          </p:nvPr>
        </p:nvSpPr>
        <p:spPr>
          <a:xfrm>
            <a:off x="2869944" y="4734026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49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527041" y="3295836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51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6818897" y="3295836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8531233" y="4708421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32" name="Content Placeholder 2"/>
          <p:cNvSpPr>
            <a:spLocks noGrp="1"/>
          </p:cNvSpPr>
          <p:nvPr>
            <p:ph idx="26"/>
          </p:nvPr>
        </p:nvSpPr>
        <p:spPr>
          <a:xfrm>
            <a:off x="4874713" y="5364127"/>
            <a:ext cx="2466016" cy="1017773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tx2"/>
                </a:solidFill>
              </a:defRPr>
            </a:lvl1pPr>
            <a:lvl2pPr algn="ctr">
              <a:defRPr sz="1600"/>
            </a:lvl2pPr>
            <a:lvl3pPr algn="ctr"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A03A6E9-776C-402F-A4AD-A6F0CFD24F53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9F285DFC-7508-4024-ABEF-FB5E7AF2BA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BB047EC-1961-4AE1-89FF-A05B0EFE60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0E2B1BA4-0AE3-4573-9B8F-D4BD9BE54B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53818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28" grpId="0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2" grpId="0" animBg="1"/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2" grpId="0" animBg="1"/>
      <p:bldP spid="43" grpId="0" animBg="1"/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Diagonal Corners Rounded 34">
            <a:extLst>
              <a:ext uri="{FF2B5EF4-FFF2-40B4-BE49-F238E27FC236}">
                <a16:creationId xmlns:a16="http://schemas.microsoft.com/office/drawing/2014/main" id="{BAF23C26-C448-4AEE-BBD5-3443AA02A593}"/>
              </a:ext>
            </a:extLst>
          </p:cNvPr>
          <p:cNvSpPr/>
          <p:nvPr userDrawn="1"/>
        </p:nvSpPr>
        <p:spPr>
          <a:xfrm>
            <a:off x="6449590" y="3271030"/>
            <a:ext cx="1132310" cy="1132310"/>
          </a:xfrm>
          <a:prstGeom prst="round2Diag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6" name="Rectangle: Diagonal Corners Rounded 35">
            <a:extLst>
              <a:ext uri="{FF2B5EF4-FFF2-40B4-BE49-F238E27FC236}">
                <a16:creationId xmlns:a16="http://schemas.microsoft.com/office/drawing/2014/main" id="{BD0CBB55-2A7D-4925-B3BD-E26063688557}"/>
              </a:ext>
            </a:extLst>
          </p:cNvPr>
          <p:cNvSpPr/>
          <p:nvPr userDrawn="1"/>
        </p:nvSpPr>
        <p:spPr>
          <a:xfrm>
            <a:off x="6449590" y="4774448"/>
            <a:ext cx="1132310" cy="1132310"/>
          </a:xfrm>
          <a:prstGeom prst="round2Diag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7" name="Rectangle: Diagonal Corners Rounded 36">
            <a:extLst>
              <a:ext uri="{FF2B5EF4-FFF2-40B4-BE49-F238E27FC236}">
                <a16:creationId xmlns:a16="http://schemas.microsoft.com/office/drawing/2014/main" id="{098577F5-D5BF-42DD-8A8E-1F12A92CF4C7}"/>
              </a:ext>
            </a:extLst>
          </p:cNvPr>
          <p:cNvSpPr/>
          <p:nvPr userDrawn="1"/>
        </p:nvSpPr>
        <p:spPr>
          <a:xfrm>
            <a:off x="6449590" y="1767612"/>
            <a:ext cx="1132310" cy="1132310"/>
          </a:xfrm>
          <a:prstGeom prst="round2Diag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2" name="Rectangle: Diagonal Corners Rounded 31">
            <a:extLst>
              <a:ext uri="{FF2B5EF4-FFF2-40B4-BE49-F238E27FC236}">
                <a16:creationId xmlns:a16="http://schemas.microsoft.com/office/drawing/2014/main" id="{35CEA033-B79E-42DB-822C-B6EF86D4DBAD}"/>
              </a:ext>
            </a:extLst>
          </p:cNvPr>
          <p:cNvSpPr/>
          <p:nvPr userDrawn="1"/>
        </p:nvSpPr>
        <p:spPr>
          <a:xfrm>
            <a:off x="757450" y="3271030"/>
            <a:ext cx="1132310" cy="1132310"/>
          </a:xfrm>
          <a:prstGeom prst="round2Diag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3" name="Rectangle: Diagonal Corners Rounded 32">
            <a:extLst>
              <a:ext uri="{FF2B5EF4-FFF2-40B4-BE49-F238E27FC236}">
                <a16:creationId xmlns:a16="http://schemas.microsoft.com/office/drawing/2014/main" id="{20A62F94-0652-4989-880B-E32575EAC410}"/>
              </a:ext>
            </a:extLst>
          </p:cNvPr>
          <p:cNvSpPr/>
          <p:nvPr userDrawn="1"/>
        </p:nvSpPr>
        <p:spPr>
          <a:xfrm>
            <a:off x="757450" y="4774448"/>
            <a:ext cx="1132310" cy="1132310"/>
          </a:xfrm>
          <a:prstGeom prst="round2Diag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CCE68CBB-3769-47B7-801C-5B0C15957428}"/>
              </a:ext>
            </a:extLst>
          </p:cNvPr>
          <p:cNvSpPr/>
          <p:nvPr userDrawn="1"/>
        </p:nvSpPr>
        <p:spPr>
          <a:xfrm>
            <a:off x="757450" y="1767612"/>
            <a:ext cx="1132310" cy="1132310"/>
          </a:xfrm>
          <a:prstGeom prst="round2Diag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19324" y="1816463"/>
            <a:ext cx="3609975" cy="1024217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7915275" y="1816463"/>
            <a:ext cx="3609975" cy="1024217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2219324" y="3290345"/>
            <a:ext cx="3609975" cy="1024217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0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7915275" y="3290345"/>
            <a:ext cx="3609975" cy="1024217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2219324" y="4787149"/>
            <a:ext cx="3609975" cy="1024217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7915275" y="4787149"/>
            <a:ext cx="3609975" cy="1024217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8" name="Content Placeholder 13"/>
          <p:cNvSpPr>
            <a:spLocks noGrp="1"/>
          </p:cNvSpPr>
          <p:nvPr>
            <p:ph sz="quarter" idx="27" hasCustomPrompt="1"/>
          </p:nvPr>
        </p:nvSpPr>
        <p:spPr>
          <a:xfrm>
            <a:off x="933079" y="1943086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59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33079" y="3445690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60" name="Content Placeholder 13"/>
          <p:cNvSpPr>
            <a:spLocks noGrp="1"/>
          </p:cNvSpPr>
          <p:nvPr>
            <p:ph sz="quarter" idx="29" hasCustomPrompt="1"/>
          </p:nvPr>
        </p:nvSpPr>
        <p:spPr>
          <a:xfrm>
            <a:off x="933079" y="4956698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61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626834" y="1943086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62" name="Content Placeholder 13"/>
          <p:cNvSpPr>
            <a:spLocks noGrp="1"/>
          </p:cNvSpPr>
          <p:nvPr>
            <p:ph sz="quarter" idx="31" hasCustomPrompt="1"/>
          </p:nvPr>
        </p:nvSpPr>
        <p:spPr>
          <a:xfrm>
            <a:off x="6626834" y="3445690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sp>
        <p:nvSpPr>
          <p:cNvPr id="63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6626834" y="4956698"/>
            <a:ext cx="787400" cy="7874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sl-SI" dirty="0"/>
              <a:t>Icon</a:t>
            </a:r>
            <a:endParaRPr lang="en-GB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2360C73-397B-46B8-AECD-7BA5D632A0FA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750F25A0-6509-4158-85F9-244070D73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16BFF97A-9955-4594-AF7D-444FCBBA0F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C930AE6D-76D8-43B2-AE0B-D3EB3F9D9B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00290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2" grpId="0" animBg="1"/>
      <p:bldP spid="33" grpId="0" animBg="1"/>
      <p:bldP spid="4" grpId="0" animBg="1"/>
      <p:bldP spid="19" grpId="0"/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0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0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7547" y="2190750"/>
            <a:ext cx="2385328" cy="180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1391566"/>
            <a:ext cx="10835058" cy="484187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90193" y="2190749"/>
            <a:ext cx="738558" cy="619125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sl-SI" dirty="0"/>
              <a:t>01</a:t>
            </a:r>
            <a:endParaRPr lang="en-GB" dirty="0"/>
          </a:p>
        </p:txBody>
      </p:sp>
      <p:sp>
        <p:nvSpPr>
          <p:cNvPr id="21" name="Content Placeholder 2"/>
          <p:cNvSpPr>
            <a:spLocks noGrp="1"/>
          </p:cNvSpPr>
          <p:nvPr>
            <p:ph idx="12"/>
          </p:nvPr>
        </p:nvSpPr>
        <p:spPr>
          <a:xfrm>
            <a:off x="5353734" y="2190750"/>
            <a:ext cx="2385328" cy="180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476380" y="2190749"/>
            <a:ext cx="738558" cy="619125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sl-SI" dirty="0"/>
              <a:t>02</a:t>
            </a:r>
            <a:endParaRPr lang="en-GB" dirty="0"/>
          </a:p>
        </p:txBody>
      </p:sp>
      <p:sp>
        <p:nvSpPr>
          <p:cNvPr id="23" name="Content Placeholder 2"/>
          <p:cNvSpPr>
            <a:spLocks noGrp="1"/>
          </p:cNvSpPr>
          <p:nvPr>
            <p:ph idx="14"/>
          </p:nvPr>
        </p:nvSpPr>
        <p:spPr>
          <a:xfrm>
            <a:off x="9139922" y="2190750"/>
            <a:ext cx="2385328" cy="180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8262568" y="2190749"/>
            <a:ext cx="738558" cy="619125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sl-SI" dirty="0"/>
              <a:t>03</a:t>
            </a:r>
            <a:endParaRPr lang="en-GB" dirty="0"/>
          </a:p>
        </p:txBody>
      </p:sp>
      <p:sp>
        <p:nvSpPr>
          <p:cNvPr id="29" name="Content Placeholder 2"/>
          <p:cNvSpPr>
            <a:spLocks noGrp="1"/>
          </p:cNvSpPr>
          <p:nvPr>
            <p:ph idx="16"/>
          </p:nvPr>
        </p:nvSpPr>
        <p:spPr>
          <a:xfrm>
            <a:off x="1567547" y="4324571"/>
            <a:ext cx="2385328" cy="180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90193" y="4324570"/>
            <a:ext cx="738558" cy="619125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sl-SI" dirty="0"/>
              <a:t>04</a:t>
            </a:r>
            <a:endParaRPr lang="en-GB" dirty="0"/>
          </a:p>
        </p:txBody>
      </p:sp>
      <p:sp>
        <p:nvSpPr>
          <p:cNvPr id="31" name="Content Placeholder 2"/>
          <p:cNvSpPr>
            <a:spLocks noGrp="1"/>
          </p:cNvSpPr>
          <p:nvPr>
            <p:ph idx="18"/>
          </p:nvPr>
        </p:nvSpPr>
        <p:spPr>
          <a:xfrm>
            <a:off x="5353734" y="4324571"/>
            <a:ext cx="2385328" cy="180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476380" y="4324570"/>
            <a:ext cx="738558" cy="619125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sl-SI" dirty="0"/>
              <a:t>05</a:t>
            </a:r>
            <a:endParaRPr lang="en-GB" dirty="0"/>
          </a:p>
        </p:txBody>
      </p:sp>
      <p:sp>
        <p:nvSpPr>
          <p:cNvPr id="33" name="Content Placeholder 2"/>
          <p:cNvSpPr>
            <a:spLocks noGrp="1"/>
          </p:cNvSpPr>
          <p:nvPr>
            <p:ph idx="20"/>
          </p:nvPr>
        </p:nvSpPr>
        <p:spPr>
          <a:xfrm>
            <a:off x="9139922" y="4324571"/>
            <a:ext cx="2385328" cy="180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262568" y="4324570"/>
            <a:ext cx="738558" cy="619125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sl-SI" dirty="0"/>
              <a:t>06</a:t>
            </a:r>
            <a:endParaRPr lang="en-GB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ADCE8BE-B74E-4F7F-A6D3-908102505060}"/>
              </a:ext>
            </a:extLst>
          </p:cNvPr>
          <p:cNvSpPr/>
          <p:nvPr userDrawn="1"/>
        </p:nvSpPr>
        <p:spPr>
          <a:xfrm>
            <a:off x="733054" y="2182941"/>
            <a:ext cx="652834" cy="65283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B30D1F9-7B23-48B9-92BF-527F26371778}"/>
              </a:ext>
            </a:extLst>
          </p:cNvPr>
          <p:cNvSpPr/>
          <p:nvPr userDrawn="1"/>
        </p:nvSpPr>
        <p:spPr>
          <a:xfrm>
            <a:off x="733054" y="4316950"/>
            <a:ext cx="652834" cy="65283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5698325-9D8B-40AB-AAA4-A2BBC0498C94}"/>
              </a:ext>
            </a:extLst>
          </p:cNvPr>
          <p:cNvSpPr/>
          <p:nvPr userDrawn="1"/>
        </p:nvSpPr>
        <p:spPr>
          <a:xfrm>
            <a:off x="4519560" y="2182941"/>
            <a:ext cx="652834" cy="65283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A640443-7CF8-4CA1-847A-39D4C2FDC39C}"/>
              </a:ext>
            </a:extLst>
          </p:cNvPr>
          <p:cNvSpPr/>
          <p:nvPr userDrawn="1"/>
        </p:nvSpPr>
        <p:spPr>
          <a:xfrm>
            <a:off x="4519560" y="4316950"/>
            <a:ext cx="652834" cy="65283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F22868C-0194-43CA-A6C5-846F968C5C8E}"/>
              </a:ext>
            </a:extLst>
          </p:cNvPr>
          <p:cNvSpPr/>
          <p:nvPr userDrawn="1"/>
        </p:nvSpPr>
        <p:spPr>
          <a:xfrm>
            <a:off x="8305747" y="2182941"/>
            <a:ext cx="652834" cy="65283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C57CA8A-817A-4E9E-9B23-509EA1BD24F0}"/>
              </a:ext>
            </a:extLst>
          </p:cNvPr>
          <p:cNvSpPr/>
          <p:nvPr userDrawn="1"/>
        </p:nvSpPr>
        <p:spPr>
          <a:xfrm>
            <a:off x="8305747" y="4316950"/>
            <a:ext cx="652834" cy="65283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F048BCA-5BF4-40E4-AB94-17AD5CE7306B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DAF1EB2-8DCE-4FD3-A57B-020B8831C1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2FFA1B2A-3F84-4085-B25B-7508FCBCAF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73C09764-40FF-4276-AF5B-07F3BD710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34456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3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3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3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3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3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3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3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3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3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10"/>
            <a:ext cx="10663609" cy="857565"/>
          </a:xfrm>
        </p:spPr>
        <p:txBody>
          <a:bodyPr anchor="t" anchorCtr="0">
            <a:normAutofit/>
          </a:bodyPr>
          <a:lstStyle>
            <a:lvl1pPr algn="ctr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3" name="Content Placeholder 52"/>
          <p:cNvSpPr>
            <a:spLocks noGrp="1" noChangeAspect="1"/>
          </p:cNvSpPr>
          <p:nvPr>
            <p:ph sz="quarter" idx="33" hasCustomPrompt="1"/>
          </p:nvPr>
        </p:nvSpPr>
        <p:spPr>
          <a:xfrm>
            <a:off x="2902372" y="182153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54" name="Content Placeholder 52"/>
          <p:cNvSpPr>
            <a:spLocks noGrp="1" noChangeAspect="1"/>
          </p:cNvSpPr>
          <p:nvPr>
            <p:ph sz="quarter" idx="34" hasCustomPrompt="1"/>
          </p:nvPr>
        </p:nvSpPr>
        <p:spPr>
          <a:xfrm>
            <a:off x="690192" y="182153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55" name="Content Placeholder 52"/>
          <p:cNvSpPr>
            <a:spLocks noGrp="1" noChangeAspect="1"/>
          </p:cNvSpPr>
          <p:nvPr>
            <p:ph sz="quarter" idx="35" hasCustomPrompt="1"/>
          </p:nvPr>
        </p:nvSpPr>
        <p:spPr>
          <a:xfrm>
            <a:off x="5114552" y="182153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56" name="Content Placeholder 52"/>
          <p:cNvSpPr>
            <a:spLocks noGrp="1" noChangeAspect="1"/>
          </p:cNvSpPr>
          <p:nvPr>
            <p:ph sz="quarter" idx="36" hasCustomPrompt="1"/>
          </p:nvPr>
        </p:nvSpPr>
        <p:spPr>
          <a:xfrm>
            <a:off x="7326732" y="182153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57" name="Content Placeholder 52"/>
          <p:cNvSpPr>
            <a:spLocks noGrp="1" noChangeAspect="1"/>
          </p:cNvSpPr>
          <p:nvPr>
            <p:ph sz="quarter" idx="37" hasCustomPrompt="1"/>
          </p:nvPr>
        </p:nvSpPr>
        <p:spPr>
          <a:xfrm>
            <a:off x="9536529" y="182153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58" name="Content Placeholder 52"/>
          <p:cNvSpPr>
            <a:spLocks noGrp="1" noChangeAspect="1"/>
          </p:cNvSpPr>
          <p:nvPr>
            <p:ph sz="quarter" idx="38" hasCustomPrompt="1"/>
          </p:nvPr>
        </p:nvSpPr>
        <p:spPr>
          <a:xfrm>
            <a:off x="2902372" y="334099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59" name="Content Placeholder 52"/>
          <p:cNvSpPr>
            <a:spLocks noGrp="1" noChangeAspect="1"/>
          </p:cNvSpPr>
          <p:nvPr>
            <p:ph sz="quarter" idx="39" hasCustomPrompt="1"/>
          </p:nvPr>
        </p:nvSpPr>
        <p:spPr>
          <a:xfrm>
            <a:off x="690192" y="334099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0" name="Content Placeholder 52"/>
          <p:cNvSpPr>
            <a:spLocks noGrp="1" noChangeAspect="1"/>
          </p:cNvSpPr>
          <p:nvPr>
            <p:ph sz="quarter" idx="40" hasCustomPrompt="1"/>
          </p:nvPr>
        </p:nvSpPr>
        <p:spPr>
          <a:xfrm>
            <a:off x="5114552" y="334099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1" name="Content Placeholder 52"/>
          <p:cNvSpPr>
            <a:spLocks noGrp="1" noChangeAspect="1"/>
          </p:cNvSpPr>
          <p:nvPr>
            <p:ph sz="quarter" idx="41" hasCustomPrompt="1"/>
          </p:nvPr>
        </p:nvSpPr>
        <p:spPr>
          <a:xfrm>
            <a:off x="7326732" y="334099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2" name="Content Placeholder 52"/>
          <p:cNvSpPr>
            <a:spLocks noGrp="1" noChangeAspect="1"/>
          </p:cNvSpPr>
          <p:nvPr>
            <p:ph sz="quarter" idx="42" hasCustomPrompt="1"/>
          </p:nvPr>
        </p:nvSpPr>
        <p:spPr>
          <a:xfrm>
            <a:off x="9536529" y="3340999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3" name="Content Placeholder 52"/>
          <p:cNvSpPr>
            <a:spLocks noGrp="1" noChangeAspect="1"/>
          </p:cNvSpPr>
          <p:nvPr>
            <p:ph sz="quarter" idx="43" hasCustomPrompt="1"/>
          </p:nvPr>
        </p:nvSpPr>
        <p:spPr>
          <a:xfrm>
            <a:off x="2902372" y="4855474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4" name="Content Placeholder 52"/>
          <p:cNvSpPr>
            <a:spLocks noGrp="1" noChangeAspect="1"/>
          </p:cNvSpPr>
          <p:nvPr>
            <p:ph sz="quarter" idx="44" hasCustomPrompt="1"/>
          </p:nvPr>
        </p:nvSpPr>
        <p:spPr>
          <a:xfrm>
            <a:off x="690192" y="4855474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5" name="Content Placeholder 52"/>
          <p:cNvSpPr>
            <a:spLocks noGrp="1" noChangeAspect="1"/>
          </p:cNvSpPr>
          <p:nvPr>
            <p:ph sz="quarter" idx="45" hasCustomPrompt="1"/>
          </p:nvPr>
        </p:nvSpPr>
        <p:spPr>
          <a:xfrm>
            <a:off x="5114552" y="4855474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6" name="Content Placeholder 52"/>
          <p:cNvSpPr>
            <a:spLocks noGrp="1" noChangeAspect="1"/>
          </p:cNvSpPr>
          <p:nvPr>
            <p:ph sz="quarter" idx="46" hasCustomPrompt="1"/>
          </p:nvPr>
        </p:nvSpPr>
        <p:spPr>
          <a:xfrm>
            <a:off x="7326732" y="4855474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sp>
        <p:nvSpPr>
          <p:cNvPr id="67" name="Content Placeholder 52"/>
          <p:cNvSpPr>
            <a:spLocks noGrp="1" noChangeAspect="1"/>
          </p:cNvSpPr>
          <p:nvPr>
            <p:ph sz="quarter" idx="47" hasCustomPrompt="1"/>
          </p:nvPr>
        </p:nvSpPr>
        <p:spPr>
          <a:xfrm>
            <a:off x="9536529" y="4855474"/>
            <a:ext cx="1814885" cy="1157065"/>
          </a:xfrm>
          <a:solidFill>
            <a:schemeClr val="bg1"/>
          </a:solidFill>
        </p:spPr>
        <p:txBody>
          <a:bodyPr lIns="360000" tIns="360000" rIns="360000" bIns="360000" anchor="ctr" anchorCtr="1"/>
          <a:lstStyle>
            <a:lvl1pPr>
              <a:defRPr/>
            </a:lvl1pPr>
          </a:lstStyle>
          <a:p>
            <a:pPr lvl="0"/>
            <a:r>
              <a:rPr lang="sl-SI" dirty="0"/>
              <a:t>Slika</a:t>
            </a:r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3FD1C3-37A8-4E9F-AA62-F8475A65EA87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CB516377-FC0A-48E1-B7D8-154C02ED35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D16F470F-E154-4A3D-B6D3-C1AC33DF01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54897209-95FE-4309-9EE2-E179A59C4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87573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3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300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3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3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3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3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300" fill="hold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00" fill="hold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3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300" fill="hold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00" fill="hold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3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3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3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0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0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0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0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19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19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2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2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2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ka Des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7905750" y="0"/>
            <a:ext cx="428625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2258117"/>
            <a:ext cx="6587790" cy="560908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10"/>
            <a:ext cx="6587790" cy="1619566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1"/>
          </p:nvPr>
        </p:nvSpPr>
        <p:spPr>
          <a:xfrm>
            <a:off x="690192" y="3071581"/>
            <a:ext cx="6587790" cy="297331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CBFFC4-9D2A-45F2-B223-6F111410834A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0BDC94FA-6576-495C-B3B7-B023CAD650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453041F-3213-4248-8A3F-BDEA9827E1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8892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7A2B8E4D-F60B-479B-8AF5-A1B463A78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7566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Negativ Slide Zla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C3DA8FA-ECFB-432B-9205-9C66950DA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8060" y="2517332"/>
            <a:ext cx="5135880" cy="168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50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ka 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28625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945231" y="2258117"/>
            <a:ext cx="6587790" cy="560908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4945231" y="504510"/>
            <a:ext cx="6587790" cy="1619566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1"/>
          </p:nvPr>
        </p:nvSpPr>
        <p:spPr>
          <a:xfrm>
            <a:off x="4945231" y="3072388"/>
            <a:ext cx="6587790" cy="297331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D42BD3A-EC38-406C-B104-2ECCCA7ADC52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909132C-C20F-47CC-8856-C22AB5BA1E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5D450E9-A0D5-43CA-B547-0238004653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01585A4-BC2F-4FB1-840C-A05850F3B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14903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51368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3399B25C-D011-4702-A99B-6B031042E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139700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02676" y="935630"/>
            <a:ext cx="8586650" cy="4829990"/>
          </a:xfrm>
          <a:noFill/>
        </p:spPr>
        <p:txBody>
          <a:bodyPr/>
          <a:lstStyle/>
          <a:p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CB5447B-8260-4859-AC06-E764EE02EF67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45B74CD9-4F4B-412F-B4FC-7912E60E6A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C4D1C443-B1C3-47C7-A3EF-F4846FCB43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27E16D8D-59CA-40CD-A654-72D7533E9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27296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86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116F8B72-FE9B-4727-B40D-210503CC61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1397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62050" y="1869118"/>
            <a:ext cx="9867900" cy="2416413"/>
          </a:xfrm>
        </p:spPr>
        <p:txBody>
          <a:bodyPr>
            <a:noAutofit/>
          </a:bodyPr>
          <a:lstStyle>
            <a:lvl1pPr algn="ctr">
              <a:defRPr lang="en-GB" sz="3200" b="1" i="0" baseline="0" smtClean="0">
                <a:solidFill>
                  <a:schemeClr val="accent1"/>
                </a:solidFill>
                <a:effectLst/>
                <a:latin typeface="+mj-lt"/>
              </a:defRPr>
            </a:lvl1pPr>
            <a:lvl2pPr algn="ctr">
              <a:defRPr sz="3200"/>
            </a:lvl2pPr>
            <a:lvl3pPr algn="ctr">
              <a:defRPr sz="3200"/>
            </a:lvl3pPr>
            <a:lvl4pPr algn="ctr">
              <a:defRPr sz="3200"/>
            </a:lvl4pPr>
            <a:lvl5pPr algn="ctr">
              <a:defRPr sz="3200"/>
            </a:lvl5pPr>
          </a:lstStyle>
          <a:p>
            <a:pPr lvl="0"/>
            <a:r>
              <a:rPr lang="en-GB" dirty="0" err="1"/>
              <a:t>Slovenc</a:t>
            </a:r>
            <a:r>
              <a:rPr lang="en-GB" dirty="0"/>
              <a:t>, </a:t>
            </a:r>
            <a:r>
              <a:rPr lang="en-GB" dirty="0" err="1"/>
              <a:t>tvoja</a:t>
            </a:r>
            <a:r>
              <a:rPr lang="en-GB" dirty="0"/>
              <a:t> </a:t>
            </a:r>
            <a:r>
              <a:rPr lang="en-GB" dirty="0" err="1"/>
              <a:t>zemlja</a:t>
            </a:r>
            <a:r>
              <a:rPr lang="en-GB" dirty="0"/>
              <a:t> je </a:t>
            </a:r>
            <a:r>
              <a:rPr lang="en-GB" dirty="0" err="1"/>
              <a:t>zdrava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in </a:t>
            </a:r>
            <a:r>
              <a:rPr lang="en-GB" dirty="0" err="1"/>
              <a:t>pridnim</a:t>
            </a:r>
            <a:r>
              <a:rPr lang="en-GB" dirty="0"/>
              <a:t> </a:t>
            </a:r>
            <a:r>
              <a:rPr lang="en-GB" dirty="0" err="1"/>
              <a:t>nje</a:t>
            </a:r>
            <a:r>
              <a:rPr lang="en-GB" dirty="0"/>
              <a:t> </a:t>
            </a:r>
            <a:r>
              <a:rPr lang="en-GB" dirty="0" err="1"/>
              <a:t>lega</a:t>
            </a:r>
            <a:r>
              <a:rPr lang="en-GB" dirty="0"/>
              <a:t> </a:t>
            </a:r>
            <a:r>
              <a:rPr lang="en-GB" dirty="0" err="1"/>
              <a:t>najprava</a:t>
            </a:r>
            <a:r>
              <a:rPr lang="en-GB" dirty="0"/>
              <a:t>. </a:t>
            </a:r>
            <a:br>
              <a:rPr lang="en-GB" dirty="0"/>
            </a:br>
            <a:r>
              <a:rPr lang="en-GB" dirty="0"/>
              <a:t>Polje, </a:t>
            </a:r>
            <a:r>
              <a:rPr lang="en-GB" dirty="0" err="1"/>
              <a:t>vinograd</a:t>
            </a:r>
            <a:r>
              <a:rPr lang="en-GB" dirty="0"/>
              <a:t>, </a:t>
            </a:r>
            <a:r>
              <a:rPr lang="en-GB" dirty="0" err="1"/>
              <a:t>gora</a:t>
            </a:r>
            <a:r>
              <a:rPr lang="en-GB" dirty="0"/>
              <a:t>, </a:t>
            </a:r>
            <a:r>
              <a:rPr lang="en-GB" dirty="0" err="1"/>
              <a:t>morje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ruda</a:t>
            </a:r>
            <a:r>
              <a:rPr lang="en-GB" dirty="0"/>
              <a:t>, </a:t>
            </a:r>
            <a:r>
              <a:rPr lang="en-GB" dirty="0" err="1"/>
              <a:t>kupčija</a:t>
            </a:r>
            <a:r>
              <a:rPr lang="en-GB" dirty="0"/>
              <a:t> </a:t>
            </a:r>
            <a:r>
              <a:rPr lang="en-GB" dirty="0" err="1"/>
              <a:t>tebe</a:t>
            </a:r>
            <a:r>
              <a:rPr lang="en-GB" dirty="0"/>
              <a:t> rede.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3267075" y="4441998"/>
            <a:ext cx="5657850" cy="284460"/>
          </a:xfrm>
        </p:spPr>
        <p:txBody>
          <a:bodyPr tIns="0" bIns="0">
            <a:normAutofit/>
          </a:bodyPr>
          <a:lstStyle>
            <a:lvl1pPr algn="ctr">
              <a:defRPr sz="1600" i="0">
                <a:solidFill>
                  <a:schemeClr val="tx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l-SI" dirty="0"/>
              <a:t>— </a:t>
            </a:r>
            <a:r>
              <a:rPr lang="en-GB" dirty="0"/>
              <a:t>Valentin </a:t>
            </a:r>
            <a:r>
              <a:rPr lang="en-GB" dirty="0" err="1"/>
              <a:t>Vodnik</a:t>
            </a:r>
            <a:endParaRPr lang="sl-SI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267075" y="4767872"/>
            <a:ext cx="5657850" cy="230105"/>
          </a:xfrm>
        </p:spPr>
        <p:txBody>
          <a:bodyPr tIns="0" bIns="0">
            <a:normAutofit/>
          </a:bodyPr>
          <a:lstStyle>
            <a:lvl1pPr algn="ctr"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 err="1"/>
              <a:t>Dramilo</a:t>
            </a:r>
            <a:endParaRPr lang="sl-SI" dirty="0"/>
          </a:p>
        </p:txBody>
      </p:sp>
      <p:sp>
        <p:nvSpPr>
          <p:cNvPr id="22" name="Picture Placeholder 35">
            <a:extLst>
              <a:ext uri="{FF2B5EF4-FFF2-40B4-BE49-F238E27FC236}">
                <a16:creationId xmlns:a16="http://schemas.microsoft.com/office/drawing/2014/main" id="{CD6D51FA-A71E-4B4C-B93D-EFC4566AC2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57044" y="1409124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37C08F-18EE-4B3A-A91B-01CAC193208A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86C7774B-571B-48FE-A90F-066FB236D3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4C8A1169-5FBE-44B8-B258-EAA29426AA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55637CCC-3416-4B50-B6D6-07F96F84FC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26774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116912" y="2449342"/>
            <a:ext cx="6063033" cy="1460967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8A73DAD-066F-4CEB-B1D8-CC4D8205C9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6912" y="4072553"/>
            <a:ext cx="2136828" cy="456565"/>
          </a:xfrm>
        </p:spPr>
        <p:txBody>
          <a:bodyPr/>
          <a:lstStyle/>
          <a:p>
            <a:endParaRPr lang="en-SI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5FDC52C-D12C-461C-8305-5A6DC2F201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1550" y="-220257"/>
            <a:ext cx="2534532" cy="729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Zel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91BE765F-982A-458A-9B63-FAB8836B5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912" y="2449342"/>
            <a:ext cx="6063033" cy="1460967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C5FCD679-742D-4D3C-899C-E3C4C9E527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6912" y="4072553"/>
            <a:ext cx="2136828" cy="456565"/>
          </a:xfrm>
        </p:spPr>
        <p:txBody>
          <a:bodyPr/>
          <a:lstStyle/>
          <a:p>
            <a:endParaRPr lang="en-SI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F01AD14-81BD-46F3-8310-6DE2D8A948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1550" y="-220257"/>
            <a:ext cx="2534532" cy="729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3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41A6A101-1D56-42C0-A17D-600B97936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912" y="2449342"/>
            <a:ext cx="6063033" cy="1460967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9B13F380-CE13-4A6B-8E82-00BCB96F77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6912" y="4072553"/>
            <a:ext cx="2136828" cy="456565"/>
          </a:xfrm>
        </p:spPr>
        <p:txBody>
          <a:bodyPr/>
          <a:lstStyle/>
          <a:p>
            <a:endParaRPr lang="en-SI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A902270-6A46-4E1E-9D02-9C4343280A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1550" y="-220257"/>
            <a:ext cx="2534532" cy="729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8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glavni Slide C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116912" y="2449342"/>
            <a:ext cx="6063033" cy="1460967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8A73DAD-066F-4CEB-B1D8-CC4D8205C9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6912" y="4072553"/>
            <a:ext cx="2136828" cy="456565"/>
          </a:xfrm>
        </p:spPr>
        <p:txBody>
          <a:bodyPr/>
          <a:lstStyle/>
          <a:p>
            <a:endParaRPr lang="en-S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9AE1EB6-5F9F-438A-90AA-C2331B4BEC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F0A67EB7-44B7-4C4F-8314-38FD6FB3CF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79945" y="6395451"/>
            <a:ext cx="4636494" cy="261413"/>
          </a:xfrm>
        </p:spPr>
        <p:txBody>
          <a:bodyPr lIns="0" tIns="0" rIns="0" bIns="0">
            <a:normAutofit/>
          </a:bodyPr>
          <a:lstStyle>
            <a:lvl1pPr algn="r"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 err="1"/>
              <a:t>Zadružna</a:t>
            </a:r>
            <a:r>
              <a:rPr lang="en-GB" dirty="0"/>
              <a:t> </a:t>
            </a:r>
            <a:r>
              <a:rPr lang="en-GB" dirty="0" err="1"/>
              <a:t>zveza</a:t>
            </a:r>
            <a:r>
              <a:rPr lang="en-GB" dirty="0"/>
              <a:t> </a:t>
            </a:r>
            <a:r>
              <a:rPr lang="en-GB" dirty="0" err="1"/>
              <a:t>Slovenije</a:t>
            </a:r>
            <a:r>
              <a:rPr lang="en-GB" dirty="0"/>
              <a:t>, </a:t>
            </a:r>
            <a:r>
              <a:rPr lang="en-GB" dirty="0" err="1"/>
              <a:t>z.o.o</a:t>
            </a:r>
            <a:r>
              <a:rPr lang="en-GB" dirty="0"/>
              <a:t>. </a:t>
            </a:r>
            <a:r>
              <a:rPr lang="en-GB" dirty="0" err="1"/>
              <a:t>ali</a:t>
            </a:r>
            <a:r>
              <a:rPr lang="en-GB" dirty="0"/>
              <a:t> www.zzs.si</a:t>
            </a:r>
            <a:endParaRPr lang="sl-S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3B40FC5-E6D1-4508-BA6B-779D21648D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68125" y="331842"/>
            <a:ext cx="1748314" cy="57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8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glavni Slide BrezC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116912" y="2449342"/>
            <a:ext cx="6063033" cy="1460967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8A73DAD-066F-4CEB-B1D8-CC4D8205C9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6912" y="4072553"/>
            <a:ext cx="2136828" cy="456565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F0A67EB7-44B7-4C4F-8314-38FD6FB3CF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79945" y="6395451"/>
            <a:ext cx="4636494" cy="261413"/>
          </a:xfrm>
        </p:spPr>
        <p:txBody>
          <a:bodyPr lIns="0" tIns="0" rIns="0" bIns="0">
            <a:normAutofit/>
          </a:bodyPr>
          <a:lstStyle>
            <a:lvl1pPr algn="r"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 err="1"/>
              <a:t>Zadružna</a:t>
            </a:r>
            <a:r>
              <a:rPr lang="en-GB" dirty="0"/>
              <a:t> </a:t>
            </a:r>
            <a:r>
              <a:rPr lang="en-GB" dirty="0" err="1"/>
              <a:t>zveza</a:t>
            </a:r>
            <a:r>
              <a:rPr lang="en-GB" dirty="0"/>
              <a:t> </a:t>
            </a:r>
            <a:r>
              <a:rPr lang="en-GB" dirty="0" err="1"/>
              <a:t>Slovenije</a:t>
            </a:r>
            <a:r>
              <a:rPr lang="en-GB" dirty="0"/>
              <a:t>, </a:t>
            </a:r>
            <a:r>
              <a:rPr lang="en-GB" dirty="0" err="1"/>
              <a:t>z.o.o</a:t>
            </a:r>
            <a:r>
              <a:rPr lang="en-GB" dirty="0"/>
              <a:t>. </a:t>
            </a:r>
            <a:r>
              <a:rPr lang="en-GB" dirty="0" err="1"/>
              <a:t>ali</a:t>
            </a:r>
            <a:r>
              <a:rPr lang="en-GB" dirty="0"/>
              <a:t> www.zzs.si</a:t>
            </a:r>
            <a:endParaRPr lang="sl-SI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8007365-2776-48B6-9716-C7E35E662F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68125" y="331842"/>
            <a:ext cx="1748314" cy="57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9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94D6D0C-937E-49DD-A94F-2646B93E7E5E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72C7BF3-13A6-4373-9C1B-BC15480FA6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BC7DBCF-51D7-4B93-BC18-BE3B8F3F00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350BDEB0-3F50-421E-B8E4-2BBD451425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62472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NPozitiv Slide Zla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C3DA8FA-ECFB-432B-9205-9C66950DA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8060" y="2517332"/>
            <a:ext cx="5135880" cy="168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80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1316110"/>
            <a:ext cx="10835058" cy="429614"/>
          </a:xfrm>
        </p:spPr>
        <p:txBody>
          <a:bodyPr lIns="0" tIns="0" rIns="0" bIns="0"/>
          <a:lstStyle>
            <a:lvl1pPr marL="0" indent="0" algn="l">
              <a:buNone/>
              <a:defRPr lang="en-GB" dirty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796191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Content Placeholder 2"/>
          <p:cNvSpPr>
            <a:spLocks noGrp="1"/>
          </p:cNvSpPr>
          <p:nvPr>
            <p:ph idx="11"/>
          </p:nvPr>
        </p:nvSpPr>
        <p:spPr>
          <a:xfrm>
            <a:off x="690192" y="2145029"/>
            <a:ext cx="5226959" cy="3886201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/>
          <p:cNvSpPr>
            <a:spLocks noGrp="1"/>
          </p:cNvSpPr>
          <p:nvPr>
            <p:ph idx="12"/>
          </p:nvPr>
        </p:nvSpPr>
        <p:spPr>
          <a:xfrm>
            <a:off x="6298291" y="2145029"/>
            <a:ext cx="5226959" cy="3886201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94445-EB90-4468-9C2A-7943362D2C4C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A3023E89-9B44-448A-B292-1572F0BA7C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282E540A-7E9A-4F69-BE01-ACB00B5A3B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92E5C33B-AB72-4A2F-A709-B50F63488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49655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7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idx="11"/>
          </p:nvPr>
        </p:nvSpPr>
        <p:spPr>
          <a:xfrm>
            <a:off x="690193" y="2145029"/>
            <a:ext cx="3348408" cy="3886201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4421797" y="2145029"/>
            <a:ext cx="3348408" cy="3886201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8176842" y="2145029"/>
            <a:ext cx="3348408" cy="3886201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E3ADBA48-918B-4A39-B2D3-370F808DB48F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690192" y="1316110"/>
            <a:ext cx="10835058" cy="429614"/>
          </a:xfrm>
        </p:spPr>
        <p:txBody>
          <a:bodyPr lIns="0" tIns="0" rIns="0" bIns="0"/>
          <a:lstStyle>
            <a:lvl1pPr marL="0" indent="0" algn="l">
              <a:buNone/>
              <a:defRPr lang="en-GB" dirty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8C6F9DD7-2799-44C4-90DF-9EE09A66C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796191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104F86-2F75-435B-81C2-69A35679A270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13DE148-7ABB-4D7F-84EB-61262A6EFE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4D1FD22D-9442-44EE-86C8-51067AF803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264CC4D3-3EED-45B7-B3C2-D4628835FF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74051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S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2237454"/>
            <a:ext cx="5053383" cy="484187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5053383" cy="1600516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Content Placeholder 2"/>
          <p:cNvSpPr>
            <a:spLocks noGrp="1"/>
          </p:cNvSpPr>
          <p:nvPr>
            <p:ph idx="11"/>
          </p:nvPr>
        </p:nvSpPr>
        <p:spPr>
          <a:xfrm>
            <a:off x="6432000" y="504512"/>
            <a:ext cx="5331374" cy="1733864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690192" y="3022889"/>
            <a:ext cx="5053383" cy="2973318"/>
          </a:xfrm>
        </p:spPr>
        <p:txBody>
          <a:bodyPr lIns="0" tIns="0" rIns="0" bIns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6432000" y="2443990"/>
            <a:ext cx="5331374" cy="1733864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14"/>
          </p:nvPr>
        </p:nvSpPr>
        <p:spPr>
          <a:xfrm>
            <a:off x="6432000" y="4383469"/>
            <a:ext cx="5331374" cy="1733864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38A736-2998-42D7-BAA6-DD314F7683EB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4EAC4C9-B1F4-4B67-BB4F-055FC1E3C9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E125E349-1521-496D-B369-874677E20E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657D4F0E-2847-43DC-8E38-4E794437E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7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Side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idx="11"/>
          </p:nvPr>
        </p:nvSpPr>
        <p:spPr>
          <a:xfrm>
            <a:off x="6432000" y="504512"/>
            <a:ext cx="2550075" cy="2705414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Content Placeholder 2"/>
          <p:cNvSpPr>
            <a:spLocks noGrp="1"/>
          </p:cNvSpPr>
          <p:nvPr>
            <p:ph idx="16"/>
          </p:nvPr>
        </p:nvSpPr>
        <p:spPr>
          <a:xfrm>
            <a:off x="6432000" y="3411919"/>
            <a:ext cx="2550075" cy="2705414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idx="17"/>
          </p:nvPr>
        </p:nvSpPr>
        <p:spPr>
          <a:xfrm>
            <a:off x="9213299" y="504512"/>
            <a:ext cx="2550075" cy="2705414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idx="18"/>
          </p:nvPr>
        </p:nvSpPr>
        <p:spPr>
          <a:xfrm>
            <a:off x="9213299" y="3411919"/>
            <a:ext cx="2550075" cy="2705414"/>
          </a:xfrm>
          <a:solidFill>
            <a:schemeClr val="bg1"/>
          </a:solidFill>
          <a:ln>
            <a:noFill/>
          </a:ln>
          <a:effectLst>
            <a:outerShdw blurRad="812800" dist="304800" dir="2700000" algn="tl" rotWithShape="0">
              <a:schemeClr val="accent2">
                <a:lumMod val="75000"/>
                <a:alpha val="24000"/>
              </a:schemeClr>
            </a:outerShdw>
          </a:effectLst>
        </p:spPr>
        <p:txBody>
          <a:bodyPr lIns="360000" tIns="360000" rIns="360000" bIns="360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84CBC67A-A8B8-43D6-84A0-5FE29B73C28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690192" y="2237454"/>
            <a:ext cx="5053383" cy="484187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881EE77-87B1-47BB-AB5A-47212A554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192" y="504509"/>
            <a:ext cx="5053383" cy="1600516"/>
          </a:xfrm>
        </p:spPr>
        <p:txBody>
          <a:bodyPr lIns="0" tIns="0" rIns="0" bIns="0"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538C6859-DD0C-42E6-B361-2C9D75C705E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90192" y="3022889"/>
            <a:ext cx="5053383" cy="2973318"/>
          </a:xfrm>
        </p:spPr>
        <p:txBody>
          <a:bodyPr lIns="0" tIns="0" rIns="0" bIns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0F493A-E3EF-4ADE-9E71-6E279C4524C0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17E3BAE-BF32-4670-9D21-8E16172521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43D12C09-DBAF-4FE3-B708-9B79B8EED9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53182B84-EEF8-4DC9-8C8F-4B16146B2C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79577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3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3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6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/>
      <p:bldP spid="3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 Single Corner Rectangle 11">
            <a:extLst>
              <a:ext uri="{FF2B5EF4-FFF2-40B4-BE49-F238E27FC236}">
                <a16:creationId xmlns:a16="http://schemas.microsoft.com/office/drawing/2014/main" id="{220D3DDC-33D1-406B-BF57-CC8812F06E0A}"/>
              </a:ext>
            </a:extLst>
          </p:cNvPr>
          <p:cNvSpPr/>
          <p:nvPr userDrawn="1"/>
        </p:nvSpPr>
        <p:spPr>
          <a:xfrm>
            <a:off x="0" y="5172700"/>
            <a:ext cx="12192000" cy="1685299"/>
          </a:xfrm>
          <a:prstGeom prst="round1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A478C063-EB04-4EBD-9187-C0DD0A6332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471" y="492723"/>
            <a:ext cx="3710505" cy="1218208"/>
          </a:xfrm>
          <a:prstGeom prst="rect">
            <a:avLst/>
          </a:prstGeom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3E2BCF-E58C-44F9-B2AA-D3D595C169C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543587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9A247B2-2239-4A52-AC36-06FC77050A7D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49008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CFDA8B82-8E99-439A-B9A8-FB70FAC962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sp>
        <p:nvSpPr>
          <p:cNvPr id="81" name="Picture Placeholder 35">
            <a:extLst>
              <a:ext uri="{FF2B5EF4-FFF2-40B4-BE49-F238E27FC236}">
                <a16:creationId xmlns:a16="http://schemas.microsoft.com/office/drawing/2014/main" id="{DEDACCBE-EC83-4050-9B6E-8D74EBF0CEBD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2543586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B9CA6DC2-B9A0-4446-AEFB-138AE0125E52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470095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2CF8920-52E2-4834-8AFF-E8D3DCF1119D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475516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sp>
        <p:nvSpPr>
          <p:cNvPr id="43" name="Picture Placeholder 35">
            <a:extLst>
              <a:ext uri="{FF2B5EF4-FFF2-40B4-BE49-F238E27FC236}">
                <a16:creationId xmlns:a16="http://schemas.microsoft.com/office/drawing/2014/main" id="{17EBD07D-E7CB-4983-93FF-0B7B286ABAE1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5470094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ADE98279-57F1-425B-833D-183A322E4ED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570505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8A528B9-FECD-4184-B54E-36DDCB0DCAB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8575926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sp>
        <p:nvSpPr>
          <p:cNvPr id="46" name="Picture Placeholder 35">
            <a:extLst>
              <a:ext uri="{FF2B5EF4-FFF2-40B4-BE49-F238E27FC236}">
                <a16:creationId xmlns:a16="http://schemas.microsoft.com/office/drawing/2014/main" id="{BCA8725C-8BB0-4781-8CD3-B4C8C3F71352}"/>
              </a:ext>
            </a:extLst>
          </p:cNvPr>
          <p:cNvSpPr>
            <a:spLocks noGrp="1"/>
          </p:cNvSpPr>
          <p:nvPr userDrawn="1">
            <p:ph type="pic" sz="quarter" idx="20"/>
          </p:nvPr>
        </p:nvSpPr>
        <p:spPr>
          <a:xfrm>
            <a:off x="8570504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D870180-C2B3-4B3A-87F7-4C4F804A761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482904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F22B1301-1BB5-48B0-BBE2-80D781706EA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43077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C83AE5A5-46DB-4BBB-9422-24A2C2CCCD0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313406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4A01FB61-DA61-4251-BA50-29E893AE49A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0986019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9" name="Picture Placeholder 4">
            <a:extLst>
              <a:ext uri="{FF2B5EF4-FFF2-40B4-BE49-F238E27FC236}">
                <a16:creationId xmlns:a16="http://schemas.microsoft.com/office/drawing/2014/main" id="{A00B16C6-1A00-45C4-945D-726E3CB3102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567798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7030A4-0544-4317-AC28-923CEFB61E4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6413" y="6114400"/>
            <a:ext cx="2495550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tx2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Zadružna</a:t>
            </a:r>
            <a:r>
              <a:rPr lang="en-US" dirty="0"/>
              <a:t> </a:t>
            </a:r>
            <a:r>
              <a:rPr lang="en-US" dirty="0" err="1"/>
              <a:t>zveza</a:t>
            </a:r>
            <a:r>
              <a:rPr lang="en-US" dirty="0"/>
              <a:t> </a:t>
            </a:r>
            <a:r>
              <a:rPr lang="en-US" dirty="0" err="1"/>
              <a:t>Slovenije</a:t>
            </a:r>
            <a:r>
              <a:rPr lang="en-US" dirty="0"/>
              <a:t>, </a:t>
            </a:r>
            <a:r>
              <a:rPr lang="en-US" dirty="0" err="1"/>
              <a:t>z.o.o</a:t>
            </a:r>
            <a:r>
              <a:rPr lang="en-US" dirty="0"/>
              <a:t>.</a:t>
            </a:r>
            <a:endParaRPr lang="en-SI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42CCD040-1CE5-46D3-9F97-55594DA91A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96706" y="6114400"/>
            <a:ext cx="2931170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tx2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Miklošičeva</a:t>
            </a:r>
            <a:r>
              <a:rPr lang="en-US" dirty="0"/>
              <a:t> 4, 1000 Ljubljana, </a:t>
            </a:r>
            <a:r>
              <a:rPr lang="en-US" dirty="0" err="1"/>
              <a:t>Slovenija</a:t>
            </a:r>
            <a:endParaRPr lang="en-SI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03B30DB-AA9C-4A60-8872-C6C05EADE26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48376" y="6114400"/>
            <a:ext cx="1748176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tx2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+386 (0)1 244 13 60</a:t>
            </a:r>
            <a:endParaRPr lang="en-SI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1DD02E27-1518-4CC7-BC04-28F002FC7D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016422" y="6114400"/>
            <a:ext cx="952742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tx2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info@zzs.si</a:t>
            </a:r>
            <a:endParaRPr lang="en-SI" dirty="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12613D0-20A7-42F5-A241-F02A532FD6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689035" y="6114400"/>
            <a:ext cx="952742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tx2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www.zzs.si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29226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1" grpId="0"/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/>
      <p:bldP spid="4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Zel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 Single Corner Rectangle 11">
            <a:extLst>
              <a:ext uri="{FF2B5EF4-FFF2-40B4-BE49-F238E27FC236}">
                <a16:creationId xmlns:a16="http://schemas.microsoft.com/office/drawing/2014/main" id="{220D3DDC-33D1-406B-BF57-CC8812F06E0A}"/>
              </a:ext>
            </a:extLst>
          </p:cNvPr>
          <p:cNvSpPr/>
          <p:nvPr userDrawn="1"/>
        </p:nvSpPr>
        <p:spPr>
          <a:xfrm>
            <a:off x="0" y="5172700"/>
            <a:ext cx="12192000" cy="1685299"/>
          </a:xfrm>
          <a:prstGeom prst="round1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A478C063-EB04-4EBD-9187-C0DD0A6332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21471" y="492723"/>
            <a:ext cx="3710505" cy="1218207"/>
          </a:xfrm>
          <a:prstGeom prst="rect">
            <a:avLst/>
          </a:prstGeom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3E2BCF-E58C-44F9-B2AA-D3D595C169C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543587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9A247B2-2239-4A52-AC36-06FC77050A7D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49008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CFDA8B82-8E99-439A-B9A8-FB70FAC962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sp>
        <p:nvSpPr>
          <p:cNvPr id="81" name="Picture Placeholder 35">
            <a:extLst>
              <a:ext uri="{FF2B5EF4-FFF2-40B4-BE49-F238E27FC236}">
                <a16:creationId xmlns:a16="http://schemas.microsoft.com/office/drawing/2014/main" id="{DEDACCBE-EC83-4050-9B6E-8D74EBF0CEBD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2543586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B9CA6DC2-B9A0-4446-AEFB-138AE0125E52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470095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2CF8920-52E2-4834-8AFF-E8D3DCF1119D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475516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sp>
        <p:nvSpPr>
          <p:cNvPr id="43" name="Picture Placeholder 35">
            <a:extLst>
              <a:ext uri="{FF2B5EF4-FFF2-40B4-BE49-F238E27FC236}">
                <a16:creationId xmlns:a16="http://schemas.microsoft.com/office/drawing/2014/main" id="{17EBD07D-E7CB-4983-93FF-0B7B286ABAE1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5470094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ADE98279-57F1-425B-833D-183A322E4ED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570505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8A528B9-FECD-4184-B54E-36DDCB0DCAB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8575926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sp>
        <p:nvSpPr>
          <p:cNvPr id="46" name="Picture Placeholder 35">
            <a:extLst>
              <a:ext uri="{FF2B5EF4-FFF2-40B4-BE49-F238E27FC236}">
                <a16:creationId xmlns:a16="http://schemas.microsoft.com/office/drawing/2014/main" id="{BCA8725C-8BB0-4781-8CD3-B4C8C3F71352}"/>
              </a:ext>
            </a:extLst>
          </p:cNvPr>
          <p:cNvSpPr>
            <a:spLocks noGrp="1"/>
          </p:cNvSpPr>
          <p:nvPr userDrawn="1">
            <p:ph type="pic" sz="quarter" idx="20"/>
          </p:nvPr>
        </p:nvSpPr>
        <p:spPr>
          <a:xfrm>
            <a:off x="8570504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D870180-C2B3-4B3A-87F7-4C4F804A761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482904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F22B1301-1BB5-48B0-BBE2-80D781706EA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43077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C83AE5A5-46DB-4BBB-9422-24A2C2CCCD0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313406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4A01FB61-DA61-4251-BA50-29E893AE49A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0986019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9" name="Picture Placeholder 4">
            <a:extLst>
              <a:ext uri="{FF2B5EF4-FFF2-40B4-BE49-F238E27FC236}">
                <a16:creationId xmlns:a16="http://schemas.microsoft.com/office/drawing/2014/main" id="{A00B16C6-1A00-45C4-945D-726E3CB3102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567798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7030A4-0544-4317-AC28-923CEFB61E4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6413" y="6114400"/>
            <a:ext cx="2495550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Zadružna</a:t>
            </a:r>
            <a:r>
              <a:rPr lang="en-US" dirty="0"/>
              <a:t> </a:t>
            </a:r>
            <a:r>
              <a:rPr lang="en-US" dirty="0" err="1"/>
              <a:t>zveza</a:t>
            </a:r>
            <a:r>
              <a:rPr lang="en-US" dirty="0"/>
              <a:t> </a:t>
            </a:r>
            <a:r>
              <a:rPr lang="en-US" dirty="0" err="1"/>
              <a:t>Slovenije</a:t>
            </a:r>
            <a:r>
              <a:rPr lang="en-US" dirty="0"/>
              <a:t>, </a:t>
            </a:r>
            <a:r>
              <a:rPr lang="en-US" dirty="0" err="1"/>
              <a:t>z.o.o</a:t>
            </a:r>
            <a:r>
              <a:rPr lang="en-US" dirty="0"/>
              <a:t>.</a:t>
            </a:r>
            <a:endParaRPr lang="en-SI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42CCD040-1CE5-46D3-9F97-55594DA91A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96706" y="6114400"/>
            <a:ext cx="2931170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Miklošičeva</a:t>
            </a:r>
            <a:r>
              <a:rPr lang="en-US" dirty="0"/>
              <a:t> 4, 1000 Ljubljana, </a:t>
            </a:r>
            <a:r>
              <a:rPr lang="en-US" dirty="0" err="1"/>
              <a:t>Slovenija</a:t>
            </a:r>
            <a:endParaRPr lang="en-SI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03B30DB-AA9C-4A60-8872-C6C05EADE26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48376" y="6114400"/>
            <a:ext cx="1748176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+386 (0)1 244 13 60</a:t>
            </a:r>
            <a:endParaRPr lang="en-SI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1DD02E27-1518-4CC7-BC04-28F002FC7D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016422" y="6114400"/>
            <a:ext cx="952742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info@zzs.si</a:t>
            </a:r>
            <a:endParaRPr lang="en-SI" dirty="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12613D0-20A7-42F5-A241-F02A532FD6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689035" y="6114400"/>
            <a:ext cx="952742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www.zzs.si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7001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1" grpId="0"/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/>
      <p:bldP spid="4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 Single Corner Rectangle 11">
            <a:extLst>
              <a:ext uri="{FF2B5EF4-FFF2-40B4-BE49-F238E27FC236}">
                <a16:creationId xmlns:a16="http://schemas.microsoft.com/office/drawing/2014/main" id="{220D3DDC-33D1-406B-BF57-CC8812F06E0A}"/>
              </a:ext>
            </a:extLst>
          </p:cNvPr>
          <p:cNvSpPr/>
          <p:nvPr userDrawn="1"/>
        </p:nvSpPr>
        <p:spPr>
          <a:xfrm>
            <a:off x="0" y="5172700"/>
            <a:ext cx="12192000" cy="1685299"/>
          </a:xfrm>
          <a:prstGeom prst="round1Rect">
            <a:avLst>
              <a:gd name="adj" fmla="val 0"/>
            </a:avLst>
          </a:prstGeom>
          <a:solidFill>
            <a:srgbClr val="2A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A478C063-EB04-4EBD-9187-C0DD0A6332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21471" y="492723"/>
            <a:ext cx="3710505" cy="1218207"/>
          </a:xfrm>
          <a:prstGeom prst="rect">
            <a:avLst/>
          </a:prstGeom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3E2BCF-E58C-44F9-B2AA-D3D595C169C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543587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9A247B2-2239-4A52-AC36-06FC77050A7D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49008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CFDA8B82-8E99-439A-B9A8-FB70FAC962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sp>
        <p:nvSpPr>
          <p:cNvPr id="81" name="Picture Placeholder 35">
            <a:extLst>
              <a:ext uri="{FF2B5EF4-FFF2-40B4-BE49-F238E27FC236}">
                <a16:creationId xmlns:a16="http://schemas.microsoft.com/office/drawing/2014/main" id="{DEDACCBE-EC83-4050-9B6E-8D74EBF0CEBD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2543586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B9CA6DC2-B9A0-4446-AEFB-138AE0125E52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470095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2CF8920-52E2-4834-8AFF-E8D3DCF1119D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475516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sp>
        <p:nvSpPr>
          <p:cNvPr id="43" name="Picture Placeholder 35">
            <a:extLst>
              <a:ext uri="{FF2B5EF4-FFF2-40B4-BE49-F238E27FC236}">
                <a16:creationId xmlns:a16="http://schemas.microsoft.com/office/drawing/2014/main" id="{17EBD07D-E7CB-4983-93FF-0B7B286ABAE1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5470094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ADE98279-57F1-425B-833D-183A322E4ED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570505" y="2987925"/>
            <a:ext cx="2150334" cy="30706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Ime Priimek</a:t>
            </a:r>
            <a:endParaRPr lang="en-GB" dirty="0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8A528B9-FECD-4184-B54E-36DDCB0DCAB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8575926" y="3346499"/>
            <a:ext cx="2144913" cy="20365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3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Position</a:t>
            </a:r>
          </a:p>
        </p:txBody>
      </p:sp>
      <p:sp>
        <p:nvSpPr>
          <p:cNvPr id="46" name="Picture Placeholder 35">
            <a:extLst>
              <a:ext uri="{FF2B5EF4-FFF2-40B4-BE49-F238E27FC236}">
                <a16:creationId xmlns:a16="http://schemas.microsoft.com/office/drawing/2014/main" id="{BCA8725C-8BB0-4781-8CD3-B4C8C3F71352}"/>
              </a:ext>
            </a:extLst>
          </p:cNvPr>
          <p:cNvSpPr>
            <a:spLocks noGrp="1"/>
          </p:cNvSpPr>
          <p:nvPr userDrawn="1">
            <p:ph type="pic" sz="quarter" idx="20"/>
          </p:nvPr>
        </p:nvSpPr>
        <p:spPr>
          <a:xfrm>
            <a:off x="8570504" y="3592178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D870180-C2B3-4B3A-87F7-4C4F804A761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482904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F22B1301-1BB5-48B0-BBE2-80D781706EA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43077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C83AE5A5-46DB-4BBB-9422-24A2C2CCCD0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313406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4A01FB61-DA61-4251-BA50-29E893AE49A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0986019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59" name="Picture Placeholder 4">
            <a:extLst>
              <a:ext uri="{FF2B5EF4-FFF2-40B4-BE49-F238E27FC236}">
                <a16:creationId xmlns:a16="http://schemas.microsoft.com/office/drawing/2014/main" id="{A00B16C6-1A00-45C4-945D-726E3CB3102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567798" y="5586413"/>
            <a:ext cx="358775" cy="358775"/>
          </a:xfrm>
        </p:spPr>
        <p:txBody>
          <a:bodyPr/>
          <a:lstStyle/>
          <a:p>
            <a:r>
              <a:rPr lang="en-GB" dirty="0" err="1"/>
              <a:t>i</a:t>
            </a:r>
            <a:endParaRPr lang="en-S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7030A4-0544-4317-AC28-923CEFB61E4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6413" y="6114400"/>
            <a:ext cx="2495550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Zadružna</a:t>
            </a:r>
            <a:r>
              <a:rPr lang="en-US" dirty="0"/>
              <a:t> </a:t>
            </a:r>
            <a:r>
              <a:rPr lang="en-US" dirty="0" err="1"/>
              <a:t>zveza</a:t>
            </a:r>
            <a:r>
              <a:rPr lang="en-US" dirty="0"/>
              <a:t> </a:t>
            </a:r>
            <a:r>
              <a:rPr lang="en-US" dirty="0" err="1"/>
              <a:t>Slovenije</a:t>
            </a:r>
            <a:r>
              <a:rPr lang="en-US" dirty="0"/>
              <a:t>, </a:t>
            </a:r>
            <a:r>
              <a:rPr lang="en-US" dirty="0" err="1"/>
              <a:t>z.o.o</a:t>
            </a:r>
            <a:r>
              <a:rPr lang="en-US" dirty="0"/>
              <a:t>.</a:t>
            </a:r>
            <a:endParaRPr lang="en-SI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42CCD040-1CE5-46D3-9F97-55594DA91A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96706" y="6114400"/>
            <a:ext cx="2931170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Miklošičeva</a:t>
            </a:r>
            <a:r>
              <a:rPr lang="en-US" dirty="0"/>
              <a:t> 4, 1000 Ljubljana, </a:t>
            </a:r>
            <a:r>
              <a:rPr lang="en-US" dirty="0" err="1"/>
              <a:t>Slovenija</a:t>
            </a:r>
            <a:endParaRPr lang="en-SI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03B30DB-AA9C-4A60-8872-C6C05EADE26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48376" y="6114400"/>
            <a:ext cx="1748176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+386 (0)1 244 13 60</a:t>
            </a:r>
            <a:endParaRPr lang="en-SI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1DD02E27-1518-4CC7-BC04-28F002FC7D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016422" y="6114400"/>
            <a:ext cx="952742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info@zzs.si</a:t>
            </a:r>
            <a:endParaRPr lang="en-SI" dirty="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12613D0-20A7-42F5-A241-F02A532FD6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689035" y="6114400"/>
            <a:ext cx="952742" cy="244501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tx2"/>
                </a:solidFill>
              </a:defRPr>
            </a:lvl2pPr>
            <a:lvl3pPr algn="ctr">
              <a:defRPr sz="1400">
                <a:solidFill>
                  <a:schemeClr val="tx2"/>
                </a:solidFill>
              </a:defRPr>
            </a:lvl3pPr>
            <a:lvl4pPr algn="ctr">
              <a:defRPr sz="1400">
                <a:solidFill>
                  <a:schemeClr val="tx2"/>
                </a:solidFill>
              </a:defRPr>
            </a:lvl4pPr>
            <a:lvl5pPr algn="ctr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www.zzs.si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56359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1" grpId="0"/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/>
      <p:bldP spid="4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26">
            <a:extLst>
              <a:ext uri="{FF2B5EF4-FFF2-40B4-BE49-F238E27FC236}">
                <a16:creationId xmlns:a16="http://schemas.microsoft.com/office/drawing/2014/main" id="{F69ECB6C-4F4A-46E5-B5D5-DFCB549686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1550" y="-220257"/>
            <a:ext cx="2534532" cy="7299454"/>
          </a:xfrm>
          <a:prstGeom prst="rect">
            <a:avLst/>
          </a:prstGeom>
        </p:spPr>
      </p:pic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7196138" y="1"/>
            <a:ext cx="4995861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0193" y="1901325"/>
            <a:ext cx="5824907" cy="1736912"/>
          </a:xfrm>
        </p:spPr>
        <p:txBody>
          <a:bodyPr lIns="0" tIns="0" rIns="0" bIns="0" anchor="t" anchorCtr="0">
            <a:normAutofit/>
          </a:bodyPr>
          <a:lstStyle>
            <a:lvl1pPr algn="l">
              <a:defRPr sz="5600" b="1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0193" y="4012117"/>
            <a:ext cx="5824908" cy="484187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90563" y="5573803"/>
            <a:ext cx="3214687" cy="294073"/>
          </a:xfrm>
        </p:spPr>
        <p:txBody>
          <a:bodyPr lIns="0" tIns="0" rIns="0" bIns="0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/>
              <a:t>Avtor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90563" y="5938362"/>
            <a:ext cx="3214687" cy="217873"/>
          </a:xfrm>
        </p:spPr>
        <p:txBody>
          <a:bodyPr lIns="0" tIns="0" rIns="0" bIns="0">
            <a:normAutofit/>
          </a:bodyPr>
          <a:lstStyle>
            <a:lvl1pPr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sl-SI" dirty="0"/>
              <a:t>Kraj, mesec 2020</a:t>
            </a:r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1CDE1C0-0900-4FC5-B34B-132B361D15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0193" y="701765"/>
            <a:ext cx="1748314" cy="573995"/>
          </a:xfrm>
          <a:prstGeom prst="rect">
            <a:avLst/>
          </a:prstGeom>
        </p:spPr>
      </p:pic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E71DC73B-7D2D-4B8D-B612-0C95B88AAD16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90563" y="3708590"/>
            <a:ext cx="1077912" cy="303527"/>
          </a:xfrm>
        </p:spPr>
        <p:txBody>
          <a:bodyPr>
            <a:noAutofit/>
          </a:bodyPr>
          <a:lstStyle>
            <a:lvl1pPr>
              <a:defRPr sz="1000"/>
            </a:lvl1pPr>
          </a:lstStyle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21518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Zel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AB3743FA-3658-401A-8E23-2A80F95BFA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1550" y="-220257"/>
            <a:ext cx="2534532" cy="7299454"/>
          </a:xfrm>
          <a:prstGeom prst="rect">
            <a:avLst/>
          </a:prstGeom>
        </p:spPr>
      </p:pic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AC5FBEAC-1F27-4EC6-9001-C4A74674E6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96138" y="1"/>
            <a:ext cx="4995861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0C6DB47-FCC7-4D2A-BAEE-2E0662135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193" y="1901325"/>
            <a:ext cx="5824907" cy="1736912"/>
          </a:xfrm>
        </p:spPr>
        <p:txBody>
          <a:bodyPr lIns="0" tIns="0" rIns="0" bIns="0" anchor="t" anchorCtr="0">
            <a:normAutofit/>
          </a:bodyPr>
          <a:lstStyle>
            <a:lvl1pPr algn="l">
              <a:defRPr sz="5600" b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A4831B4-014B-40D7-8B59-2E6EF0601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193" y="4012117"/>
            <a:ext cx="5824908" cy="484187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060510D-E807-4A41-B17B-6F2D59CA2F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0563" y="5573803"/>
            <a:ext cx="3214687" cy="294073"/>
          </a:xfrm>
        </p:spPr>
        <p:txBody>
          <a:bodyPr lIns="0" tIns="0" rIns="0" bIns="0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Avtor</a:t>
            </a:r>
            <a:endParaRPr lang="en-GB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B9141C89-3DFE-4246-8530-C5ACB71962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0563" y="5938362"/>
            <a:ext cx="3214687" cy="217873"/>
          </a:xfrm>
        </p:spPr>
        <p:txBody>
          <a:bodyPr lIns="0" tIns="0" rIns="0" bIns="0">
            <a:normAutofit/>
          </a:bodyPr>
          <a:lstStyle>
            <a:lvl1pPr>
              <a:defRPr sz="14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sl-SI" dirty="0"/>
              <a:t>Kraj, mesec 2020</a:t>
            </a:r>
            <a:endParaRPr lang="en-GB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DB0153F2-F6B9-4267-8223-F51E73F875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90193" y="701765"/>
            <a:ext cx="1748314" cy="573994"/>
          </a:xfrm>
          <a:prstGeom prst="rect">
            <a:avLst/>
          </a:prstGeom>
        </p:spPr>
      </p:pic>
      <p:sp>
        <p:nvSpPr>
          <p:cNvPr id="23" name="Picture Placeholder 35">
            <a:extLst>
              <a:ext uri="{FF2B5EF4-FFF2-40B4-BE49-F238E27FC236}">
                <a16:creationId xmlns:a16="http://schemas.microsoft.com/office/drawing/2014/main" id="{75E37FC1-71EC-4150-A234-EBF159D8E5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563" y="3708590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61461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C8A93827-CDB3-4E61-8DA7-5FB50BC47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1550" y="-220257"/>
            <a:ext cx="2534532" cy="7299454"/>
          </a:xfrm>
          <a:prstGeom prst="rect">
            <a:avLst/>
          </a:prstGeom>
        </p:spPr>
      </p:pic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EF00BE29-9C49-4C61-B5F7-02B8F77FDD5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96138" y="1"/>
            <a:ext cx="4995861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AE170E7-DD6B-4825-AB5A-E8A5EAE51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193" y="1901325"/>
            <a:ext cx="5824907" cy="1736912"/>
          </a:xfrm>
        </p:spPr>
        <p:txBody>
          <a:bodyPr lIns="0" tIns="0" rIns="0" bIns="0" anchor="t" anchorCtr="0">
            <a:normAutofit/>
          </a:bodyPr>
          <a:lstStyle>
            <a:lvl1pPr algn="l">
              <a:defRPr sz="5600" b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6A7B3BB-A743-4130-A378-E9410E8E9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193" y="4012117"/>
            <a:ext cx="5824908" cy="484187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CB7523F-4E89-4930-A031-CEA7401FE1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0563" y="5573803"/>
            <a:ext cx="3214687" cy="294073"/>
          </a:xfrm>
        </p:spPr>
        <p:txBody>
          <a:bodyPr lIns="0" tIns="0" rIns="0" bIns="0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Avtor</a:t>
            </a:r>
            <a:endParaRPr lang="en-GB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C515DC77-817D-4BD4-B68E-59EABB29F2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0563" y="5938362"/>
            <a:ext cx="3214687" cy="217873"/>
          </a:xfrm>
        </p:spPr>
        <p:txBody>
          <a:bodyPr lIns="0" tIns="0" rIns="0" bIns="0">
            <a:normAutofit/>
          </a:bodyPr>
          <a:lstStyle>
            <a:lvl1pPr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sl-SI" dirty="0"/>
              <a:t>Kraj, mesec 2020</a:t>
            </a:r>
            <a:endParaRPr lang="en-GB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8C762E4-1EF4-428B-9C0E-33F9930F6D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90193" y="701765"/>
            <a:ext cx="1748314" cy="573994"/>
          </a:xfrm>
          <a:prstGeom prst="rect">
            <a:avLst/>
          </a:prstGeom>
        </p:spPr>
      </p:pic>
      <p:sp>
        <p:nvSpPr>
          <p:cNvPr id="23" name="Picture Placeholder 35">
            <a:extLst>
              <a:ext uri="{FF2B5EF4-FFF2-40B4-BE49-F238E27FC236}">
                <a16:creationId xmlns:a16="http://schemas.microsoft.com/office/drawing/2014/main" id="{C4F439B9-E348-4742-BA66-1C6C38907F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563" y="3708590"/>
            <a:ext cx="1077912" cy="303527"/>
          </a:xfrm>
        </p:spPr>
        <p:txBody>
          <a:bodyPr/>
          <a:lstStyle>
            <a:lvl1pPr>
              <a:defRPr sz="1000"/>
            </a:lvl1pPr>
          </a:lstStyle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78673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90192" y="2190749"/>
            <a:ext cx="10835058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 userDrawn="1">
            <p:ph type="subTitle" idx="10" hasCustomPrompt="1"/>
          </p:nvPr>
        </p:nvSpPr>
        <p:spPr>
          <a:xfrm>
            <a:off x="690192" y="1429666"/>
            <a:ext cx="10835058" cy="484187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 userDrawn="1"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AB496C-6BB9-4747-A7E3-C93BF2A1E8CF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9C57111-AD2E-40B1-88DC-AA83A61A95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892FEE57-D419-4ACF-9D0D-99CBACEA39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CC9600CE-7367-4147-8438-2615DB93A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95085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content (dvostolpicn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191" y="2190749"/>
            <a:ext cx="5226959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idx="11"/>
          </p:nvPr>
        </p:nvSpPr>
        <p:spPr>
          <a:xfrm>
            <a:off x="6298291" y="2190749"/>
            <a:ext cx="5226959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1429666"/>
            <a:ext cx="10835058" cy="484187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F4DA9E-F1CB-40FC-A333-7D586EA058AB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2C55D99-C48F-4265-B165-C21ED8DD8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206983BF-F102-43A1-B956-CF76244FDF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F50A71C-4D1D-4F4A-B79A-5AA520555E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81984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content (trostolpicn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191" y="2190749"/>
            <a:ext cx="3348409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90192" y="1429666"/>
            <a:ext cx="10835058" cy="484187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Podnaslov text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90192" y="504509"/>
            <a:ext cx="10835058" cy="925158"/>
          </a:xfrm>
        </p:spPr>
        <p:txBody>
          <a:bodyPr anchor="t" anchorCtr="0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4" name="Content Placeholder 2"/>
          <p:cNvSpPr>
            <a:spLocks noGrp="1"/>
          </p:cNvSpPr>
          <p:nvPr>
            <p:ph idx="11"/>
          </p:nvPr>
        </p:nvSpPr>
        <p:spPr>
          <a:xfrm>
            <a:off x="4421796" y="2190749"/>
            <a:ext cx="3348409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5" name="Content Placeholder 2"/>
          <p:cNvSpPr>
            <a:spLocks noGrp="1"/>
          </p:cNvSpPr>
          <p:nvPr>
            <p:ph idx="12"/>
          </p:nvPr>
        </p:nvSpPr>
        <p:spPr>
          <a:xfrm>
            <a:off x="8176841" y="2190749"/>
            <a:ext cx="3348409" cy="38862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F0B395-F004-48F2-A9A5-78D0C5FDA033}"/>
              </a:ext>
            </a:extLst>
          </p:cNvPr>
          <p:cNvGrpSpPr/>
          <p:nvPr userDrawn="1"/>
        </p:nvGrpSpPr>
        <p:grpSpPr>
          <a:xfrm>
            <a:off x="0" y="6297455"/>
            <a:ext cx="12192000" cy="560545"/>
            <a:chOff x="0" y="6297455"/>
            <a:chExt cx="12192000" cy="560545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E127E36-31C6-4043-B293-DD43985FD9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6781800"/>
              <a:ext cx="12192000" cy="762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32EE461C-4A91-4F3F-9133-2782D78363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9147" y="6297455"/>
              <a:ext cx="1082438" cy="355379"/>
            </a:xfrm>
            <a:prstGeom prst="rect">
              <a:avLst/>
            </a:prstGeom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94BC4D35-3141-4CDE-A48D-473F3A51C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415" y="6433572"/>
            <a:ext cx="4114800" cy="219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primer besedfila v footerju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33525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2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9190" y="593726"/>
            <a:ext cx="10515600" cy="8493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190" y="1861283"/>
            <a:ext cx="10515600" cy="4624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17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7" r:id="rId2"/>
    <p:sldLayoutId id="2147483698" r:id="rId3"/>
    <p:sldLayoutId id="2147483649" r:id="rId4"/>
    <p:sldLayoutId id="2147483675" r:id="rId5"/>
    <p:sldLayoutId id="2147483685" r:id="rId6"/>
    <p:sldLayoutId id="2147483650" r:id="rId7"/>
    <p:sldLayoutId id="2147483661" r:id="rId8"/>
    <p:sldLayoutId id="2147483662" r:id="rId9"/>
    <p:sldLayoutId id="2147483688" r:id="rId10"/>
    <p:sldLayoutId id="2147483676" r:id="rId11"/>
    <p:sldLayoutId id="2147483677" r:id="rId12"/>
    <p:sldLayoutId id="2147483674" r:id="rId13"/>
    <p:sldLayoutId id="2147483679" r:id="rId14"/>
    <p:sldLayoutId id="2147483687" r:id="rId15"/>
    <p:sldLayoutId id="2147483680" r:id="rId16"/>
    <p:sldLayoutId id="2147483673" r:id="rId17"/>
    <p:sldLayoutId id="2147483666" r:id="rId18"/>
    <p:sldLayoutId id="2147483692" r:id="rId19"/>
    <p:sldLayoutId id="2147483693" r:id="rId20"/>
    <p:sldLayoutId id="2147483694" r:id="rId21"/>
    <p:sldLayoutId id="2147483696" r:id="rId22"/>
    <p:sldLayoutId id="2147483665" r:id="rId23"/>
    <p:sldLayoutId id="2147483682" r:id="rId24"/>
    <p:sldLayoutId id="2147483683" r:id="rId25"/>
    <p:sldLayoutId id="2147483686" r:id="rId26"/>
    <p:sldLayoutId id="2147483699" r:id="rId27"/>
    <p:sldLayoutId id="2147483700" r:id="rId28"/>
    <p:sldLayoutId id="2147483655" r:id="rId29"/>
    <p:sldLayoutId id="2147483670" r:id="rId30"/>
    <p:sldLayoutId id="2147483669" r:id="rId31"/>
    <p:sldLayoutId id="2147483671" r:id="rId32"/>
    <p:sldLayoutId id="2147483672" r:id="rId33"/>
    <p:sldLayoutId id="2147483695" r:id="rId34"/>
    <p:sldLayoutId id="2147483701" r:id="rId35"/>
    <p:sldLayoutId id="2147483702" r:id="rId36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>
          <a:solidFill>
            <a:schemeClr val="tx2"/>
          </a:solidFill>
          <a:latin typeface="Arial Narrow" panose="020B060602020203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FontTx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Tx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Tx/>
        <a:buNone/>
        <a:defRPr sz="1200" kern="1200">
          <a:solidFill>
            <a:schemeClr val="tx1">
              <a:lumMod val="75000"/>
              <a:lumOff val="25000"/>
            </a:schemeClr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6387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1851233"/>
            <a:ext cx="11120808" cy="4592189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sl-SI" sz="2600" noProof="1">
                <a:solidFill>
                  <a:schemeClr val="tx1"/>
                </a:solidFill>
              </a:rPr>
              <a:t>Vlada nima ustreznih pooblastil, da s podzakonskim aktom, kot je uredba, omejujejo izvrševanje temeljnjih ustavnih pravic (pravica do zasebne lastnine in pravica do svobodne gospodarske pobude).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l-SI" sz="2600" noProof="1">
                <a:solidFill>
                  <a:schemeClr val="tx1"/>
                </a:solidFill>
              </a:rPr>
              <a:t>Vse določbe predloga Uredbe PUN, ki predstavljajo poseg v pravice, zlasti ustavne pravice pravnih in fizičnih oseb oziroma nalagajo obveznosti, ki zmanjšujejo možnost uresničevanja ustavnih pravic, so neustavne.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600" noProof="1">
                <a:solidFill>
                  <a:schemeClr val="tx1"/>
                </a:solidFill>
              </a:rPr>
              <a:t>Tudi relativno podrobna ureditev v neki uredbi EU ne zadošča po slovenskem pravu, da vlada originarno ureja ukrepe, ki vsebinsko</a:t>
            </a:r>
            <a:r>
              <a:rPr lang="sl-SI" sz="2600" noProof="1">
                <a:solidFill>
                  <a:schemeClr val="tx1"/>
                </a:solidFill>
              </a:rPr>
              <a:t> </a:t>
            </a:r>
            <a:r>
              <a:rPr lang="en-US" sz="2600" noProof="1">
                <a:solidFill>
                  <a:schemeClr val="tx1"/>
                </a:solidFill>
              </a:rPr>
              <a:t>pomenijo omejevanje ustavnih pravic posameznikov in pravnih oseb.</a:t>
            </a:r>
            <a:endParaRPr lang="sl-SI" sz="2600" noProof="1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sl-SI" sz="2600" noProof="1">
                <a:solidFill>
                  <a:schemeClr val="tx1"/>
                </a:solidFill>
              </a:rPr>
              <a:t>Če ukrepi kadarkoli v prihodnje postanejo zakoniti in v skladu z ustavo, je kmetom potrebno zagotoviti ustrezno odškodnino!</a:t>
            </a:r>
            <a:endParaRPr lang="en-US" sz="2600" noProof="1">
              <a:solidFill>
                <a:schemeClr val="tx1"/>
              </a:solidFill>
            </a:endParaRPr>
          </a:p>
          <a:p>
            <a:endParaRPr lang="en-US" b="1" noProof="1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b="1" noProof="1">
              <a:solidFill>
                <a:schemeClr val="tx1"/>
              </a:solidFill>
            </a:endParaRPr>
          </a:p>
          <a:p>
            <a:endParaRPr lang="en-US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500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1900" noProof="1">
              <a:solidFill>
                <a:schemeClr val="tx1"/>
              </a:solidFill>
            </a:endParaRPr>
          </a:p>
          <a:p>
            <a:pPr lvl="1"/>
            <a:endParaRPr lang="en-US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b="1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i="1" noProof="1">
              <a:solidFill>
                <a:schemeClr val="tx1"/>
              </a:solidFill>
            </a:endParaRPr>
          </a:p>
          <a:p>
            <a:endParaRPr lang="en-US" i="1" noProof="1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F6D004C-D620-1BC0-6281-F66B397D4EEA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0192" y="1140796"/>
            <a:ext cx="10835058" cy="484187"/>
          </a:xfrm>
        </p:spPr>
        <p:txBody>
          <a:bodyPr>
            <a:normAutofit lnSpcReduction="10000"/>
          </a:bodyPr>
          <a:lstStyle/>
          <a:p>
            <a:r>
              <a:rPr lang="sl-SI" b="1" dirty="0"/>
              <a:t>KLJUČNE UGOTOVITVE</a:t>
            </a:r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457732"/>
            <a:ext cx="10835058" cy="925158"/>
          </a:xfrm>
        </p:spPr>
        <p:txBody>
          <a:bodyPr>
            <a:noAutofit/>
          </a:bodyPr>
          <a:lstStyle/>
          <a:p>
            <a:r>
              <a:rPr lang="en-US" sz="3600" dirty="0"/>
              <a:t>MNEN</a:t>
            </a:r>
            <a:r>
              <a:rPr lang="sl-SI" sz="3600" dirty="0"/>
              <a:t>JE INŠTITUTA ZA JAVNO UPRAVO</a:t>
            </a:r>
          </a:p>
        </p:txBody>
      </p:sp>
    </p:spTree>
    <p:extLst>
      <p:ext uri="{BB962C8B-B14F-4D97-AF65-F5344CB8AC3E}">
        <p14:creationId xmlns:p14="http://schemas.microsoft.com/office/powerpoint/2010/main" val="3993108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2370966"/>
            <a:ext cx="11120808" cy="4072456"/>
          </a:xfrm>
        </p:spPr>
        <p:txBody>
          <a:bodyPr>
            <a:normAutofit/>
          </a:bodyPr>
          <a:lstStyle/>
          <a:p>
            <a:pPr algn="just"/>
            <a:r>
              <a:rPr lang="en-US" b="1" noProof="1">
                <a:solidFill>
                  <a:schemeClr val="tx1"/>
                </a:solidFill>
              </a:rPr>
              <a:t>Kmetje in druge osebe, ki jih prizadenejo ukrepi Uredbe PUN, če bo sprejeta in uveljavljena, lahko v enem letu od njene uveljavitve vložijo pobudo za oceno njene ustavnosti in zakonitosti ter hkrati predlagajo Ustavnemu sodišču, da do končne odločitve zadrži njeno izvajanje.</a:t>
            </a:r>
          </a:p>
          <a:p>
            <a:pPr algn="just"/>
            <a:endParaRPr lang="en-US" b="1" noProof="1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noProof="1">
                <a:solidFill>
                  <a:schemeClr val="tx1"/>
                </a:solidFill>
              </a:rPr>
              <a:t>Po mnenju  avtorjev je namreč mogoče izkazati, da škoda, povzročena z izvrševanjem Uredbe PUN presega morebitne škodljive posledice, če do izvrševanja Uredbe PUN ne pride.</a:t>
            </a:r>
          </a:p>
          <a:p>
            <a:endParaRPr lang="en-US" noProof="1">
              <a:solidFill>
                <a:schemeClr val="tx1"/>
              </a:solidFill>
            </a:endParaRPr>
          </a:p>
          <a:p>
            <a:r>
              <a:rPr lang="en-US" noProof="1">
                <a:solidFill>
                  <a:schemeClr val="tx1"/>
                </a:solidFill>
              </a:rPr>
              <a:t> </a:t>
            </a:r>
          </a:p>
          <a:p>
            <a:endParaRPr lang="en-US" noProof="1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b="1" noProof="1">
              <a:solidFill>
                <a:schemeClr val="tx1"/>
              </a:solidFill>
            </a:endParaRPr>
          </a:p>
          <a:p>
            <a:endParaRPr lang="en-US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500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1900" noProof="1">
              <a:solidFill>
                <a:schemeClr val="tx1"/>
              </a:solidFill>
            </a:endParaRPr>
          </a:p>
          <a:p>
            <a:pPr lvl="1"/>
            <a:endParaRPr lang="en-US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b="1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i="1" noProof="1">
              <a:solidFill>
                <a:schemeClr val="tx1"/>
              </a:solidFill>
            </a:endParaRPr>
          </a:p>
          <a:p>
            <a:endParaRPr lang="en-US" i="1" noProof="1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F6D004C-D620-1BC0-6281-F66B397D4EEA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0192" y="1112192"/>
            <a:ext cx="10835058" cy="484187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SODNO VARSTVO</a:t>
            </a:r>
            <a:endParaRPr lang="sl-SI" b="1" dirty="0"/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544817"/>
            <a:ext cx="10835058" cy="925158"/>
          </a:xfrm>
        </p:spPr>
        <p:txBody>
          <a:bodyPr>
            <a:noAutofit/>
          </a:bodyPr>
          <a:lstStyle/>
          <a:p>
            <a:r>
              <a:rPr lang="en-US" sz="3600" dirty="0"/>
              <a:t>MNEN</a:t>
            </a:r>
            <a:r>
              <a:rPr lang="sl-SI" sz="3600" dirty="0"/>
              <a:t>JE INŠTITUTA ZA JAVNO UPRAVO</a:t>
            </a:r>
          </a:p>
        </p:txBody>
      </p:sp>
    </p:spTree>
    <p:extLst>
      <p:ext uri="{BB962C8B-B14F-4D97-AF65-F5344CB8AC3E}">
        <p14:creationId xmlns:p14="http://schemas.microsoft.com/office/powerpoint/2010/main" val="50671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Označba mesta slike 3" descr="Slika, ki vsebuje besede na prostem, trava, gora, narava&#10;&#10;Opis je samodejno ustvarjen">
            <a:extLst>
              <a:ext uri="{FF2B5EF4-FFF2-40B4-BE49-F238E27FC236}">
                <a16:creationId xmlns:a16="http://schemas.microsoft.com/office/drawing/2014/main" id="{5BDA44B1-D25E-E57C-45C0-E25B1C00E6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3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90192" y="1901325"/>
            <a:ext cx="9607043" cy="1736912"/>
          </a:xfrm>
        </p:spPr>
        <p:txBody>
          <a:bodyPr>
            <a:normAutofit/>
          </a:bodyPr>
          <a:lstStyle/>
          <a:p>
            <a:r>
              <a:rPr lang="sl-SI" sz="4400" dirty="0"/>
              <a:t>Ustavnost in zakonitost</a:t>
            </a:r>
            <a:br>
              <a:rPr lang="sl-SI" sz="4400" dirty="0"/>
            </a:br>
            <a:r>
              <a:rPr lang="sl-SI" sz="4400" dirty="0"/>
              <a:t>predloga Uredbe PUN </a:t>
            </a:r>
            <a:endParaRPr lang="en-GB" sz="44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690193" y="4012117"/>
            <a:ext cx="8958774" cy="716832"/>
          </a:xfrm>
        </p:spPr>
        <p:txBody>
          <a:bodyPr>
            <a:noAutofit/>
          </a:bodyPr>
          <a:lstStyle/>
          <a:p>
            <a:r>
              <a:rPr lang="sl-SI" sz="2000" b="1" dirty="0"/>
              <a:t>Mnenje Inštituta za javno upravo pri Pravni fakulteti glede zakonitosti predpisovanja omejitev, ki jih za kmetijska zemljišča na Ljubljanskem barju uvaja predlog Uredbe o upravljanju območij Natura 2000 za obdobje 2023-2028</a:t>
            </a:r>
            <a:endParaRPr lang="en-GB" sz="2000" b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Borut Florjančič, predsednik ZZS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sl-SI" dirty="0">
                <a:solidFill>
                  <a:schemeClr val="tx1"/>
                </a:solidFill>
              </a:rPr>
              <a:t>Ig, 5. junij 2023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43536F5-ED58-4F6B-AEF0-C920C895D0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690193" y="3768027"/>
            <a:ext cx="666750" cy="114300"/>
          </a:xfrm>
        </p:spPr>
      </p:pic>
    </p:spTree>
    <p:extLst>
      <p:ext uri="{BB962C8B-B14F-4D97-AF65-F5344CB8AC3E}">
        <p14:creationId xmlns:p14="http://schemas.microsoft.com/office/powerpoint/2010/main" val="226127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804" y="1639687"/>
            <a:ext cx="10835058" cy="440383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3000" b="1" dirty="0">
                <a:solidFill>
                  <a:schemeClr val="tx1"/>
                </a:solidFill>
              </a:rPr>
              <a:t>Mnenje Ministrstva za naravne vire in prostor</a:t>
            </a:r>
          </a:p>
          <a:p>
            <a:r>
              <a:rPr lang="sl-SI" i="1" dirty="0">
                <a:solidFill>
                  <a:schemeClr val="tx1"/>
                </a:solidFill>
              </a:rPr>
              <a:t>ZZS na prvem sestanku z MKGP in MNVP zahtevala pravno pojasnilo pristojnega ministrstva glede zakonitosti  postopka predpisovanja režima, ki upravičuje poseganje v lastninsko pravico in pravico do svobodne gospodarske pobude v okviru upravljanja programa Natura 2000.</a:t>
            </a:r>
          </a:p>
          <a:p>
            <a:endParaRPr lang="sl-SI" i="1" dirty="0">
              <a:solidFill>
                <a:schemeClr val="tx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637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l-S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Mnenje Inštituta za javno upravo pri Pravni fakulteti v Ljubljani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6372"/>
              </a:buClr>
              <a:buSzTx/>
              <a:buFontTx/>
              <a:buNone/>
              <a:tabLst/>
              <a:defRPr/>
            </a:pPr>
            <a:r>
              <a:rPr kumimoji="0" lang="sl-SI" sz="2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ZZS naročila izdelavo pravnega mnenja o nekaterih pravnih vprašanjih, zvezanih z omejitvami, ki jih za kmetijska zemljišča na Ljubljanskem barju uvaja predlog Uredbe o upravljanju območij Natura 2000 za obdobje 2023-2028 (št. 007/22/2023, EVA: 2023-2560-004, v nadaljevanju : Uredba PUN).</a:t>
            </a:r>
          </a:p>
          <a:p>
            <a:endParaRPr lang="sl-SI" i="1" dirty="0"/>
          </a:p>
          <a:p>
            <a:endParaRPr lang="sl-SI" i="1" dirty="0"/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l-SI" sz="3600" dirty="0"/>
              <a:t>DVE NASPROTUJOČI MNENJI</a:t>
            </a:r>
          </a:p>
        </p:txBody>
      </p:sp>
    </p:spTree>
    <p:extLst>
      <p:ext uri="{BB962C8B-B14F-4D97-AF65-F5344CB8AC3E}">
        <p14:creationId xmlns:p14="http://schemas.microsoft.com/office/powerpoint/2010/main" val="203825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470" y="1950182"/>
            <a:ext cx="11233005" cy="447597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500" noProof="1">
                <a:solidFill>
                  <a:schemeClr val="tx1"/>
                </a:solidFill>
              </a:rPr>
              <a:t>Ugotavljajo, da uzakonitev ravnanj in omejitev v Uredbi PUN pomeni poseg v svobodno gospodarsko pobudo (74. člen Ustave) in lastninska upravičenja (33. člen Ustave).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000" noProof="1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500" noProof="1">
                <a:solidFill>
                  <a:schemeClr val="tx1"/>
                </a:solidFill>
              </a:rPr>
              <a:t>Vendar, je sprejem omejitev sorazmeren in zakonit. Zakonit je tudi postopek v skladu s katerim se sprejema Uredba PUN.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000" noProof="1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500" noProof="1">
                <a:solidFill>
                  <a:schemeClr val="tx1"/>
                </a:solidFill>
              </a:rPr>
              <a:t>Menijo, da predlagani poseg vzdrži ustavnopravno presojo sorazmernosti posega, saj so predlagane omejitve strokovno utemeljeno nujno potrebne za doseganje varstvenih ciljev na predmetnem območju.</a:t>
            </a:r>
          </a:p>
          <a:p>
            <a:endParaRPr lang="en-US" sz="500" b="1" noProof="1">
              <a:solidFill>
                <a:schemeClr val="tx1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sz="2100" noProof="1">
              <a:solidFill>
                <a:schemeClr val="tx1"/>
              </a:solidFill>
            </a:endParaRPr>
          </a:p>
          <a:p>
            <a:pPr lvl="1"/>
            <a:endParaRPr lang="en-US" sz="2300" b="1" noProof="1">
              <a:solidFill>
                <a:schemeClr val="tx1"/>
              </a:solidFill>
            </a:endParaRPr>
          </a:p>
          <a:p>
            <a:endParaRPr lang="sl-SI" sz="2500" b="1" dirty="0">
              <a:solidFill>
                <a:schemeClr val="tx1"/>
              </a:solidFill>
            </a:endParaRPr>
          </a:p>
          <a:p>
            <a:endParaRPr lang="sl-SI" i="1" dirty="0"/>
          </a:p>
          <a:p>
            <a:endParaRPr lang="sl-SI" i="1" dirty="0"/>
          </a:p>
          <a:p>
            <a:endParaRPr lang="sl-SI" i="1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F6D004C-D620-1BC0-6281-F66B397D4EEA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0192" y="1238597"/>
            <a:ext cx="10835058" cy="484187"/>
          </a:xfrm>
        </p:spPr>
        <p:txBody>
          <a:bodyPr>
            <a:normAutofit lnSpcReduction="10000"/>
          </a:bodyPr>
          <a:lstStyle/>
          <a:p>
            <a:r>
              <a:rPr lang="en-US" b="1" noProof="1"/>
              <a:t>Povzetek (nepodpisanega) odgovora</a:t>
            </a:r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l-SI" sz="3600" dirty="0"/>
              <a:t>MNENJE MINISTRSTVA ZA NARAVNE VIRE IN PROSTOR</a:t>
            </a:r>
          </a:p>
        </p:txBody>
      </p:sp>
    </p:spTree>
    <p:extLst>
      <p:ext uri="{BB962C8B-B14F-4D97-AF65-F5344CB8AC3E}">
        <p14:creationId xmlns:p14="http://schemas.microsoft.com/office/powerpoint/2010/main" val="3329167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596" y="2579915"/>
            <a:ext cx="11120808" cy="4592189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l-SI" sz="3000" dirty="0">
                <a:solidFill>
                  <a:schemeClr val="tx1"/>
                </a:solidFill>
              </a:rPr>
              <a:t>Omejitve kmetovanja na območju Ljubljanskega barja iz 5. člena predloga Uredbe PUN bistveno spreminjajo dosedanjo kmetijsko prakso na kmetijskih zemljiščih v Ljubljanskem barju na način, da številne dejavnosti ne bodo več dovoljene oz. bodo dovoljene pod strogimi pogoji.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l-SI" sz="3000" dirty="0">
                <a:solidFill>
                  <a:schemeClr val="tx1"/>
                </a:solidFill>
              </a:rPr>
              <a:t>V postopku presoje ustavnosti Uredbe PUN je bilo ugotovljeno, da že določbe Zakona o ohranjanju narave niso v skladu z Ustavo Republike Slovenije</a:t>
            </a:r>
            <a:r>
              <a:rPr lang="sl-SI" sz="3100" dirty="0">
                <a:solidFill>
                  <a:schemeClr val="tx1"/>
                </a:solidFill>
              </a:rPr>
              <a:t>.</a:t>
            </a:r>
            <a:endParaRPr lang="sl-SI" sz="3100" b="1" dirty="0">
              <a:solidFill>
                <a:schemeClr val="tx1"/>
              </a:solidFill>
            </a:endParaRPr>
          </a:p>
          <a:p>
            <a:endParaRPr lang="sl-SI" i="1" dirty="0">
              <a:solidFill>
                <a:schemeClr val="tx1"/>
              </a:solidFill>
            </a:endParaRPr>
          </a:p>
          <a:p>
            <a:endParaRPr lang="sl-SI" i="1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F6D004C-D620-1BC0-6281-F66B397D4EEA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78471" y="1617222"/>
            <a:ext cx="11252272" cy="7994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l-SI" b="1" dirty="0"/>
              <a:t>Avtorja: dr. Rajko Pirnat, redni profesor na Pravni fakulteti v Ljubljani in dr. Katja Štemberger, asistentka na Pravni fakulteti v Ljubljani</a:t>
            </a:r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71" y="413206"/>
            <a:ext cx="10835058" cy="925158"/>
          </a:xfrm>
        </p:spPr>
        <p:txBody>
          <a:bodyPr>
            <a:noAutofit/>
          </a:bodyPr>
          <a:lstStyle/>
          <a:p>
            <a:r>
              <a:rPr lang="sl-SI" sz="3600" dirty="0"/>
              <a:t>MNENJE INŠTITUTA ZA JAVNO UPRAVO PRI PRAVNI FAKULTETI V LJUBLJANI</a:t>
            </a:r>
          </a:p>
        </p:txBody>
      </p:sp>
    </p:spTree>
    <p:extLst>
      <p:ext uri="{BB962C8B-B14F-4D97-AF65-F5344CB8AC3E}">
        <p14:creationId xmlns:p14="http://schemas.microsoft.com/office/powerpoint/2010/main" val="547329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1962270"/>
            <a:ext cx="11120808" cy="4592189"/>
          </a:xfrm>
        </p:spPr>
        <p:txBody>
          <a:bodyPr>
            <a:normAutofit fontScale="850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300" b="1" noProof="1">
                <a:solidFill>
                  <a:schemeClr val="tx1"/>
                </a:solidFill>
              </a:rPr>
              <a:t>Določbe zakona, ki Vladi RS dajejo pooblastilo, da s podzakonskim aktom posega v človenkove pravice in temeljne svoboščine (33., 94/V, 24/I-5) </a:t>
            </a:r>
            <a:r>
              <a:rPr lang="sl-SI" sz="2300" noProof="1">
                <a:solidFill>
                  <a:schemeClr val="tx1"/>
                </a:solidFill>
              </a:rPr>
              <a:t>so tako splošne, da so že neustavne same po sebi, saj pristojnosti in naloge zakonodajne veje oblasti prenašajo na izvršilno oblast, kar je v nasprotju z več ustavnih načel: (i) načelom zakonitosti (120. člen), (ii) </a:t>
            </a:r>
            <a:r>
              <a:rPr lang="en-US" sz="2300" noProof="1">
                <a:solidFill>
                  <a:schemeClr val="tx1"/>
                </a:solidFill>
              </a:rPr>
              <a:t>načelom demokratičnosti (3. člen), </a:t>
            </a:r>
            <a:r>
              <a:rPr lang="sl-SI" sz="2300" noProof="1">
                <a:solidFill>
                  <a:schemeClr val="tx1"/>
                </a:solidFill>
              </a:rPr>
              <a:t>(iii) </a:t>
            </a:r>
            <a:r>
              <a:rPr lang="en-US" sz="2300" noProof="1">
                <a:solidFill>
                  <a:schemeClr val="tx1"/>
                </a:solidFill>
              </a:rPr>
              <a:t>načelom delitve oblasti (3. člena) in </a:t>
            </a:r>
            <a:r>
              <a:rPr lang="sl-SI" sz="2300" noProof="1">
                <a:solidFill>
                  <a:schemeClr val="tx1"/>
                </a:solidFill>
              </a:rPr>
              <a:t>(iv) </a:t>
            </a:r>
            <a:r>
              <a:rPr lang="en-US" sz="2300" noProof="1">
                <a:solidFill>
                  <a:schemeClr val="tx1"/>
                </a:solidFill>
              </a:rPr>
              <a:t>načelom pravne države (2. člen).</a:t>
            </a:r>
            <a:endParaRPr lang="sl-SI" sz="2300" noProof="1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300" noProof="1">
                <a:solidFill>
                  <a:schemeClr val="tx1"/>
                </a:solidFill>
              </a:rPr>
              <a:t>ZON ne opredeljuje vrste, obsega in pogojev za omejitev dejavnosti, posegov in aktivnosti, ampak predpisovanje teh ukrepov oz. omejitev prenaša na vlado. S tem je zakonodajalec ključno presojo, ki bi jo po Ustavi moral opraviti sam, prepustil izvršilni veji oblasti.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300" noProof="1">
                <a:solidFill>
                  <a:schemeClr val="tx1"/>
                </a:solidFill>
              </a:rPr>
              <a:t>Zakonodajalec ne more izvirnega urejanja materije prenesti na izvršilno vejo oblasti, ampak jo mora vsaj v temelju urediti z zakonom, predvsem </a:t>
            </a:r>
            <a:r>
              <a:rPr lang="sl-SI" sz="2300" b="1" noProof="1">
                <a:solidFill>
                  <a:schemeClr val="tx1"/>
                </a:solidFill>
              </a:rPr>
              <a:t>kadar gre za posege v človekove pravice in temeljne svoboščine, ki jih je dopustno omejevati LE Z ZAKONOM</a:t>
            </a:r>
            <a:r>
              <a:rPr lang="sl-SI" sz="2300" noProof="1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300" noProof="1">
                <a:solidFill>
                  <a:schemeClr val="tx1"/>
                </a:solidFill>
              </a:rPr>
              <a:t>Gre za t.i. golo oz. bianco pooblastilo izvršilni veji oblasti, ki pomeni opustitev obveznega pravnega urejanja s strani zakonodajalca in je zato ustavno nedopustno.</a:t>
            </a:r>
            <a:endParaRPr lang="en-US" sz="2300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b="1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i="1" noProof="1">
              <a:solidFill>
                <a:schemeClr val="tx1"/>
              </a:solidFill>
            </a:endParaRPr>
          </a:p>
          <a:p>
            <a:endParaRPr lang="en-US" i="1" noProof="1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F6D004C-D620-1BC0-6281-F66B397D4EEA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0192" y="1238597"/>
            <a:ext cx="10835058" cy="484187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ZAKON O OHRANITVI NARAVE NI SKLADEN Z USTAVO</a:t>
            </a:r>
            <a:endParaRPr lang="sl-SI" b="1" dirty="0"/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544817"/>
            <a:ext cx="10835058" cy="925158"/>
          </a:xfrm>
        </p:spPr>
        <p:txBody>
          <a:bodyPr>
            <a:noAutofit/>
          </a:bodyPr>
          <a:lstStyle/>
          <a:p>
            <a:r>
              <a:rPr lang="sl-SI" sz="3600" dirty="0"/>
              <a:t>MNENJE INŠTITUTA ZA JAVNO UPRAVO</a:t>
            </a:r>
          </a:p>
        </p:txBody>
      </p:sp>
    </p:spTree>
    <p:extLst>
      <p:ext uri="{BB962C8B-B14F-4D97-AF65-F5344CB8AC3E}">
        <p14:creationId xmlns:p14="http://schemas.microsoft.com/office/powerpoint/2010/main" val="26164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92" y="1842527"/>
            <a:ext cx="11120808" cy="5015473"/>
          </a:xfrm>
        </p:spPr>
        <p:txBody>
          <a:bodyPr>
            <a:normAutofit fontScale="92500" lnSpcReduction="10000"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sl-SI" sz="2100" noProof="1">
                <a:solidFill>
                  <a:schemeClr val="tx1"/>
                </a:solidFill>
              </a:rPr>
              <a:t>Določbe predloga Uredbe PUN:</a:t>
            </a:r>
          </a:p>
          <a:p>
            <a:pPr marL="804863" lvl="1" indent="-358775" algn="just">
              <a:buFont typeface="+mj-lt"/>
              <a:buAutoNum type="arabicPeriod"/>
            </a:pPr>
            <a:r>
              <a:rPr lang="sl-SI" sz="2100" noProof="1">
                <a:solidFill>
                  <a:schemeClr val="tx1"/>
                </a:solidFill>
              </a:rPr>
              <a:t>posegajo v človekove pravice in temeljne svoboščine z aktom, ki je hierarhično nižji od zakona (UREDBA),</a:t>
            </a:r>
          </a:p>
          <a:p>
            <a:pPr marL="804863" lvl="1" indent="-358775" algn="just">
              <a:buFont typeface="+mj-lt"/>
              <a:buAutoNum type="arabicPeriod"/>
            </a:pPr>
            <a:r>
              <a:rPr lang="sl-SI" sz="2100" noProof="1">
                <a:solidFill>
                  <a:schemeClr val="tx1"/>
                </a:solidFill>
              </a:rPr>
              <a:t>kršijo ustavno zagotovljene pravice: (i) pravico do zasebne lastnine (33. člen) in (ii) pravico do svobodne gospodarske pobude (74. člen),</a:t>
            </a:r>
          </a:p>
          <a:p>
            <a:pPr marL="804863" lvl="1" indent="-358775" algn="just">
              <a:buFont typeface="+mj-lt"/>
              <a:buAutoNum type="arabicPeriod"/>
            </a:pPr>
            <a:r>
              <a:rPr lang="sl-SI" sz="2100" noProof="1">
                <a:solidFill>
                  <a:schemeClr val="tx1"/>
                </a:solidFill>
              </a:rPr>
              <a:t>so nesladne z zakonom in Ustavo RS.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sl-SI" sz="2100" noProof="1">
                <a:solidFill>
                  <a:schemeClr val="tx1"/>
                </a:solidFill>
              </a:rPr>
              <a:t>Predlog uredbe popolnoma na novo ureja pravice in obveznosti pravnih in fizičnih oseb. 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sl-SI" sz="2100" noProof="1">
                <a:solidFill>
                  <a:schemeClr val="tx1"/>
                </a:solidFill>
              </a:rPr>
              <a:t>Kmetom so naložene obveznosti, za katere ni zakonske podlage. Te omejitve presegajo splošna pravila o načinu uživanja lastninske pravice na kmetijskih zemljiščih v duhu gospodarske, socialne in ekološke funkcije lastnine (67. člen Ustave RS).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sl-SI" sz="2100" noProof="1">
                <a:solidFill>
                  <a:schemeClr val="tx1"/>
                </a:solidFill>
              </a:rPr>
              <a:t>Podzakonski akti morajo biti v skladu in v okviru zakona ter ne smejo preseči oz. širiti ali ožiti zakonskih določb. Predlog Uredbe PUN pa samo formalno temelji na zakonskem pooblastilu.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sl-SI" sz="2000" noProof="1">
                <a:solidFill>
                  <a:schemeClr val="tx1"/>
                </a:solidFill>
              </a:rPr>
              <a:t>Iz nobene določbe ZON ni mogoče ugotoviti, da ta vlado pooblašča za tako hude omejitve kmetovanja, kot so prepoved paše, spravilo mrve, pravila košnje, itn. </a:t>
            </a:r>
            <a:endParaRPr lang="sl-SI" sz="1900" noProof="1">
              <a:solidFill>
                <a:schemeClr val="tx1"/>
              </a:solidFill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endParaRPr lang="en-US" sz="1900" noProof="1">
              <a:solidFill>
                <a:schemeClr val="tx1"/>
              </a:solidFill>
            </a:endParaRPr>
          </a:p>
          <a:p>
            <a:pPr lvl="1"/>
            <a:endParaRPr lang="en-US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b="1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i="1" noProof="1">
              <a:solidFill>
                <a:schemeClr val="tx1"/>
              </a:solidFill>
            </a:endParaRPr>
          </a:p>
          <a:p>
            <a:endParaRPr lang="en-US" i="1" noProof="1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F6D004C-D620-1BC0-6281-F66B397D4EEA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0192" y="1238597"/>
            <a:ext cx="10835058" cy="484187"/>
          </a:xfrm>
        </p:spPr>
        <p:txBody>
          <a:bodyPr>
            <a:normAutofit fontScale="92500"/>
          </a:bodyPr>
          <a:lstStyle/>
          <a:p>
            <a:r>
              <a:rPr lang="sl-SI" b="1" dirty="0"/>
              <a:t>S PODZAKONSKIM AKTOM SE POSEGA V ČLOVEKOVE PRAVICE IN TEMELJNE SVOBOŠČINE</a:t>
            </a:r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544817"/>
            <a:ext cx="10835058" cy="925158"/>
          </a:xfrm>
        </p:spPr>
        <p:txBody>
          <a:bodyPr>
            <a:noAutofit/>
          </a:bodyPr>
          <a:lstStyle/>
          <a:p>
            <a:r>
              <a:rPr lang="sl-SI" sz="3600" dirty="0"/>
              <a:t>MNENJE INŠTITUTA ZA JAVNO UPRAVO</a:t>
            </a:r>
          </a:p>
        </p:txBody>
      </p:sp>
    </p:spTree>
    <p:extLst>
      <p:ext uri="{BB962C8B-B14F-4D97-AF65-F5344CB8AC3E}">
        <p14:creationId xmlns:p14="http://schemas.microsoft.com/office/powerpoint/2010/main" val="1522251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0227290-6171-3CB5-0D0B-471C2ED5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92" y="1973156"/>
            <a:ext cx="11120808" cy="4592189"/>
          </a:xfrm>
        </p:spPr>
        <p:txBody>
          <a:bodyPr>
            <a:normAutofit/>
          </a:bodyPr>
          <a:lstStyle/>
          <a:p>
            <a:pPr algn="just"/>
            <a:r>
              <a:rPr lang="sl-SI" b="1" noProof="1">
                <a:solidFill>
                  <a:schemeClr val="tx1"/>
                </a:solidFill>
              </a:rPr>
              <a:t>Ustava RS nam zagotavlja: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noProof="1">
                <a:solidFill>
                  <a:schemeClr val="tx1"/>
                </a:solidFill>
                <a:latin typeface="+mn-lt"/>
              </a:rPr>
              <a:t>da je Slovenija pravna država,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noProof="1">
                <a:solidFill>
                  <a:schemeClr val="tx1"/>
                </a:solidFill>
                <a:latin typeface="+mn-lt"/>
              </a:rPr>
              <a:t>da je človekove pravice in temeljne svoboščine možno omejevati le z zakonom, kadar tako določa ustava,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noProof="1">
                <a:solidFill>
                  <a:schemeClr val="tx1"/>
                </a:solidFill>
                <a:latin typeface="+mn-lt"/>
              </a:rPr>
              <a:t>pravico do uživanja zasebne lastnine,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noProof="1">
                <a:solidFill>
                  <a:schemeClr val="tx1"/>
                </a:solidFill>
                <a:latin typeface="+mn-lt"/>
              </a:rPr>
              <a:t>svobodno gospodarsko pobudo,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noProof="1">
                <a:solidFill>
                  <a:schemeClr val="tx1"/>
                </a:solidFill>
                <a:latin typeface="+mn-lt"/>
              </a:rPr>
              <a:t>da samo zakon določa način pridobivanja in uživanja lastnine tako, da je zagotovljena njena gospodarska, socialna in ekološka funkcija,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noProof="1">
                <a:solidFill>
                  <a:schemeClr val="tx1"/>
                </a:solidFill>
                <a:latin typeface="+mn-lt"/>
              </a:rPr>
              <a:t>da zakon določa posebno varstvo kmetijskih zemljišč,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0000"/>
                </a:solidFill>
                <a:latin typeface="+mn-lt"/>
              </a:rPr>
              <a:t>u</a:t>
            </a:r>
            <a:r>
              <a:rPr lang="sl-SI" i="0" dirty="0">
                <a:solidFill>
                  <a:srgbClr val="000000"/>
                </a:solidFill>
                <a:effectLst/>
                <a:latin typeface="+mn-lt"/>
              </a:rPr>
              <a:t>pravni organi opravljajo svoje delo v okviru in na podlagi ustave in zakonov.</a:t>
            </a:r>
            <a:endParaRPr lang="en-US" noProof="1">
              <a:solidFill>
                <a:schemeClr val="tx1"/>
              </a:solidFill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endParaRPr lang="en-US" b="1" noProof="1">
              <a:solidFill>
                <a:schemeClr val="tx1"/>
              </a:solidFill>
            </a:endParaRPr>
          </a:p>
          <a:p>
            <a:endParaRPr lang="en-US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500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1900" noProof="1">
              <a:solidFill>
                <a:schemeClr val="tx1"/>
              </a:solidFill>
            </a:endParaRPr>
          </a:p>
          <a:p>
            <a:pPr lvl="1"/>
            <a:endParaRPr lang="en-US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b="1" noProof="1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noProof="1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i="1" noProof="1">
              <a:solidFill>
                <a:schemeClr val="tx1"/>
              </a:solidFill>
            </a:endParaRPr>
          </a:p>
          <a:p>
            <a:endParaRPr lang="en-US" i="1" noProof="1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F6D004C-D620-1BC0-6281-F66B397D4EEA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0192" y="1238597"/>
            <a:ext cx="10835058" cy="484187"/>
          </a:xfrm>
        </p:spPr>
        <p:txBody>
          <a:bodyPr>
            <a:normAutofit lnSpcReduction="10000"/>
          </a:bodyPr>
          <a:lstStyle/>
          <a:p>
            <a:r>
              <a:rPr lang="sl-SI" b="1" dirty="0"/>
              <a:t>ZON IN </a:t>
            </a:r>
            <a:r>
              <a:rPr lang="en-US" b="1" dirty="0"/>
              <a:t>PREDLOG UREDBE PUN NI</a:t>
            </a:r>
            <a:r>
              <a:rPr lang="sl-SI" b="1" dirty="0"/>
              <a:t>STA SKLADNI Z </a:t>
            </a:r>
            <a:r>
              <a:rPr lang="en-US" b="1" dirty="0"/>
              <a:t>USTAVO</a:t>
            </a:r>
            <a:r>
              <a:rPr lang="sl-SI" b="1" dirty="0"/>
              <a:t>!</a:t>
            </a:r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98053A8D-A5B2-7285-ECC1-0B5937690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555533"/>
            <a:ext cx="10835058" cy="925158"/>
          </a:xfrm>
        </p:spPr>
        <p:txBody>
          <a:bodyPr>
            <a:noAutofit/>
          </a:bodyPr>
          <a:lstStyle/>
          <a:p>
            <a:r>
              <a:rPr lang="sl-SI" sz="3600" dirty="0"/>
              <a:t>MNENJE INŠTITUTA ZA JAVNO UPRAVO</a:t>
            </a:r>
          </a:p>
        </p:txBody>
      </p:sp>
    </p:spTree>
    <p:extLst>
      <p:ext uri="{BB962C8B-B14F-4D97-AF65-F5344CB8AC3E}">
        <p14:creationId xmlns:p14="http://schemas.microsoft.com/office/powerpoint/2010/main" val="2362894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ZS Barve">
      <a:dk1>
        <a:srgbClr val="222222"/>
      </a:dk1>
      <a:lt1>
        <a:srgbClr val="FFFFFF"/>
      </a:lt1>
      <a:dk2>
        <a:srgbClr val="006372"/>
      </a:dk2>
      <a:lt2>
        <a:srgbClr val="F9F8F5"/>
      </a:lt2>
      <a:accent1>
        <a:srgbClr val="006372"/>
      </a:accent1>
      <a:accent2>
        <a:srgbClr val="AA8B2F"/>
      </a:accent2>
      <a:accent3>
        <a:srgbClr val="E3391D"/>
      </a:accent3>
      <a:accent4>
        <a:srgbClr val="3C6992"/>
      </a:accent4>
      <a:accent5>
        <a:srgbClr val="EEB23A"/>
      </a:accent5>
      <a:accent6>
        <a:srgbClr val="7855D9"/>
      </a:accent6>
      <a:hlink>
        <a:srgbClr val="AA8B2F"/>
      </a:hlink>
      <a:folHlink>
        <a:srgbClr val="816823"/>
      </a:folHlink>
    </a:clrScheme>
    <a:fontScheme name="ZZ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</TotalTime>
  <Words>1117</Words>
  <Application>Microsoft Office PowerPoint</Application>
  <PresentationFormat>Widescreen</PresentationFormat>
  <Paragraphs>113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Wingdings</vt:lpstr>
      <vt:lpstr>Office Theme</vt:lpstr>
      <vt:lpstr>PowerPoint Presentation</vt:lpstr>
      <vt:lpstr>PowerPoint Presentation</vt:lpstr>
      <vt:lpstr>Ustavnost in zakonitost predloga Uredbe PUN </vt:lpstr>
      <vt:lpstr>DVE NASPROTUJOČI MNENJI</vt:lpstr>
      <vt:lpstr>MNENJE MINISTRSTVA ZA NARAVNE VIRE IN PROSTOR</vt:lpstr>
      <vt:lpstr>MNENJE INŠTITUTA ZA JAVNO UPRAVO PRI PRAVNI FAKULTETI V LJUBLJANI</vt:lpstr>
      <vt:lpstr>MNENJE INŠTITUTA ZA JAVNO UPRAVO</vt:lpstr>
      <vt:lpstr>MNENJE INŠTITUTA ZA JAVNO UPRAVO</vt:lpstr>
      <vt:lpstr>MNENJE INŠTITUTA ZA JAVNO UPRAVO</vt:lpstr>
      <vt:lpstr>MNENJE INŠTITUTA ZA JAVNO UPRAVO</vt:lpstr>
      <vt:lpstr>MNENJE INŠTITUTA ZA JAVNO UPRAVO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Emporij</dc:creator>
  <cp:lastModifiedBy>Alenka Marjetic Znider</cp:lastModifiedBy>
  <cp:revision>247</cp:revision>
  <dcterms:created xsi:type="dcterms:W3CDTF">2020-11-16T08:45:40Z</dcterms:created>
  <dcterms:modified xsi:type="dcterms:W3CDTF">2023-06-04T10:39:18Z</dcterms:modified>
</cp:coreProperties>
</file>